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9" r:id="rId2"/>
    <p:sldId id="330" r:id="rId3"/>
    <p:sldId id="331" r:id="rId4"/>
    <p:sldId id="332" r:id="rId5"/>
    <p:sldId id="333" r:id="rId6"/>
    <p:sldId id="334" r:id="rId7"/>
  </p:sldIdLst>
  <p:sldSz cx="9144000" cy="6858000" type="screen4x3"/>
  <p:notesSz cx="6740525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3366"/>
    <a:srgbClr val="761A18"/>
    <a:srgbClr val="C55F5F"/>
    <a:srgbClr val="700000"/>
    <a:srgbClr val="800000"/>
    <a:srgbClr val="000000"/>
    <a:srgbClr val="333399"/>
    <a:srgbClr val="663300"/>
    <a:srgbClr val="F2BC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071" y="0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2E56-DA12-4E40-84C3-08F338033FBD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3" y="4687253"/>
            <a:ext cx="53924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071" y="9372792"/>
            <a:ext cx="2920894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E2910-C9F8-485A-B735-1D1F24752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2910-C9F8-485A-B735-1D1F24752C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407-E783-4CAE-8EDD-BA83640B742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295C-BB73-42DC-B1F1-DDE4B0FA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09600" y="2276872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Граждане РФ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953000" y="1905000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>
                <a:latin typeface="Times New Roman" pitchFamily="18" charset="0"/>
              </a:rPr>
              <a:t>Временно и постоянно проживающие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652120" y="1243608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Категории лиц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09600" y="3191272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Иностранные граждане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609600" y="4105672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Лица без гражданства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609600" y="5020072"/>
            <a:ext cx="3810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Беженцы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427984" y="2209800"/>
            <a:ext cx="525016" cy="1363216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419600" y="3645024"/>
            <a:ext cx="533400" cy="4572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953000" y="2743200"/>
            <a:ext cx="3810000" cy="3886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Временно пребывающие</a:t>
            </a:r>
            <a:endParaRPr lang="ru-RU" sz="16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 имеют права на страхование в системе обязательного медицинского страхования в Российской Федерации</a:t>
            </a:r>
          </a:p>
        </p:txBody>
      </p:sp>
      <p:pic>
        <p:nvPicPr>
          <p:cNvPr id="25" name="Picture 27" descr="Рисунок1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4572000"/>
            <a:ext cx="1581150" cy="1752600"/>
          </a:xfrm>
          <a:prstGeom prst="rect">
            <a:avLst/>
          </a:prstGeom>
          <a:noFill/>
        </p:spPr>
      </p:pic>
      <p:pic>
        <p:nvPicPr>
          <p:cNvPr id="26" name="Picture 25" descr="image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572000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mig-kar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05113"/>
            <a:ext cx="1682750" cy="2514600"/>
          </a:xfrm>
          <a:prstGeom prst="rect">
            <a:avLst/>
          </a:prstGeom>
          <a:noFill/>
        </p:spPr>
      </p:pic>
      <p:pic>
        <p:nvPicPr>
          <p:cNvPr id="27" name="Picture 5" descr="вид на житель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605113"/>
            <a:ext cx="1784350" cy="2514600"/>
          </a:xfrm>
          <a:prstGeom prst="rect">
            <a:avLst/>
          </a:prstGeom>
          <a:noFill/>
        </p:spPr>
      </p:pic>
      <p:pic>
        <p:nvPicPr>
          <p:cNvPr id="28" name="Picture 6" descr="удостоверение бежен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05113"/>
            <a:ext cx="3048000" cy="2482850"/>
          </a:xfrm>
          <a:prstGeom prst="rect">
            <a:avLst/>
          </a:prstGeom>
          <a:noFill/>
        </p:spPr>
      </p:pic>
      <p:pic>
        <p:nvPicPr>
          <p:cNvPr id="29" name="Picture 7" descr="свидетельсво о рег ходатайст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1925" y="3605113"/>
            <a:ext cx="1743075" cy="2514600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203575" y="1412776"/>
            <a:ext cx="563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Документы, удостоверяющие личность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25425" y="2887563"/>
            <a:ext cx="1755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Миграционная</a:t>
            </a:r>
          </a:p>
          <a:p>
            <a:pPr algn="ctr"/>
            <a:r>
              <a:rPr lang="ru-RU" b="1">
                <a:latin typeface="Times New Roman" pitchFamily="18" charset="0"/>
              </a:rPr>
              <a:t>карта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260600" y="2919313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Вид на</a:t>
            </a:r>
          </a:p>
          <a:p>
            <a:pPr algn="ctr"/>
            <a:r>
              <a:rPr lang="ru-RU" b="1">
                <a:latin typeface="Times New Roman" pitchFamily="18" charset="0"/>
              </a:rPr>
              <a:t>жительство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75100" y="2919313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Свидетельство</a:t>
            </a:r>
          </a:p>
          <a:p>
            <a:pPr algn="ctr"/>
            <a:r>
              <a:rPr lang="ru-RU" b="1">
                <a:latin typeface="Times New Roman" pitchFamily="18" charset="0"/>
              </a:rPr>
              <a:t>о регистрации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594475" y="2919313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Удостоверение </a:t>
            </a:r>
          </a:p>
          <a:p>
            <a:pPr algn="ctr"/>
            <a:r>
              <a:rPr lang="ru-RU" b="1">
                <a:latin typeface="Times New Roman" pitchFamily="18" charset="0"/>
              </a:rPr>
              <a:t>беженца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mig-kar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94064"/>
            <a:ext cx="3214688" cy="4800600"/>
          </a:xfrm>
          <a:prstGeom prst="rect">
            <a:avLst/>
          </a:prstGeom>
          <a:noFill/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33400" y="3499064"/>
            <a:ext cx="4876800" cy="289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Временно пребывающий в Российской Федерации иностранный гражданин</a:t>
            </a:r>
            <a:r>
              <a:rPr lang="ru-RU" sz="1600">
                <a:latin typeface="Times New Roman" pitchFamily="18" charset="0"/>
              </a:rPr>
              <a:t> - лицо, прибывшее в Российскую Федерацию на основании визы или в порядке, не требующем получения визы, и получившее миграционную карту, но не имеющее вида на жительство или разрешения на временное проживание.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05000" y="1068443"/>
            <a:ext cx="719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Временно пребывающий иностранный гражданин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33400" y="1594064"/>
            <a:ext cx="4876800" cy="1752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lIns="1638000" anchor="ctr"/>
          <a:lstStyle/>
          <a:p>
            <a:pPr algn="ctr"/>
            <a:r>
              <a:rPr lang="ru-RU" b="1">
                <a:latin typeface="Times New Roman" pitchFamily="18" charset="0"/>
              </a:rPr>
              <a:t>Должен иметь миграционную карту и талон миграционного учета на определенный срок (до 90 дней).</a:t>
            </a:r>
            <a:endParaRPr lang="ru-RU" sz="1600" b="1">
              <a:latin typeface="Times New Roman" pitchFamily="18" charset="0"/>
            </a:endParaRPr>
          </a:p>
        </p:txBody>
      </p:sp>
      <p:pic>
        <p:nvPicPr>
          <p:cNvPr id="17" name="Picture 14" descr="images4"/>
          <p:cNvPicPr>
            <a:picLocks noChangeAspect="1" noChangeArrowheads="1"/>
          </p:cNvPicPr>
          <p:nvPr/>
        </p:nvPicPr>
        <p:blipFill>
          <a:blip r:embed="rId5" cstate="print"/>
          <a:srcRect r="13333"/>
          <a:stretch>
            <a:fillRect/>
          </a:stretch>
        </p:blipFill>
        <p:spPr bwMode="auto">
          <a:xfrm>
            <a:off x="3962400" y="5937464"/>
            <a:ext cx="990600" cy="855663"/>
          </a:xfrm>
          <a:prstGeom prst="rect">
            <a:avLst/>
          </a:prstGeom>
          <a:noFill/>
        </p:spPr>
      </p:pic>
      <p:pic>
        <p:nvPicPr>
          <p:cNvPr id="18" name="Picture 13" descr="image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937464"/>
            <a:ext cx="1184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Рисунок1 коп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825" y="1694077"/>
            <a:ext cx="137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вид на житель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8" y="1600200"/>
            <a:ext cx="3136900" cy="4419600"/>
          </a:xfrm>
          <a:prstGeom prst="rect">
            <a:avLst/>
          </a:prstGeom>
          <a:noFill/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04800" y="1600200"/>
            <a:ext cx="5181600" cy="2819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Разрешение на временное проживание</a:t>
            </a:r>
            <a:r>
              <a:rPr lang="ru-RU" sz="1600">
                <a:latin typeface="Times New Roman" pitchFamily="18" charset="0"/>
              </a:rPr>
              <a:t> 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</a:t>
            </a:r>
            <a:r>
              <a:rPr lang="ru-RU" sz="1600" b="1">
                <a:latin typeface="Times New Roman" pitchFamily="18" charset="0"/>
              </a:rPr>
              <a:t>в виде отметки в документе, удостоверяющем личность иностранного гражданина или лица без гражданства, либо в виде документа установленной формы, выдаваемого в Российской Федерации лицу без гражданства, не имеющему документа, удостоверяющего его личность.</a:t>
            </a: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81000" y="4800600"/>
            <a:ext cx="5029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Временно проживающий в Российской Федерации иностранный гражданин</a:t>
            </a:r>
            <a:r>
              <a:rPr lang="ru-RU">
                <a:latin typeface="Times New Roman" pitchFamily="18" charset="0"/>
              </a:rPr>
              <a:t> - лицо, получившее разрешение на временное проживание.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1000" y="63388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Полис выдается на срок действия разрешения (п.33 правил ОМС)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вид на жительст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624" y="1988840"/>
            <a:ext cx="3169975" cy="4464496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04800" y="3600264"/>
            <a:ext cx="5275312" cy="9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Постоянно проживающий в Российской Федерации иностранный гражданин</a:t>
            </a:r>
            <a:r>
              <a:rPr lang="ru-RU" sz="1600">
                <a:latin typeface="Times New Roman" pitchFamily="18" charset="0"/>
              </a:rPr>
              <a:t> - лицо, получившее вид на жительство.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19672" y="1052736"/>
            <a:ext cx="735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</a:rPr>
              <a:t>Постоянно проживающий иностранный гражданин</a:t>
            </a:r>
          </a:p>
          <a:p>
            <a:pPr algn="r"/>
            <a:r>
              <a:rPr lang="ru-RU" sz="2400" b="1" dirty="0">
                <a:latin typeface="Times New Roman" pitchFamily="18" charset="0"/>
              </a:rPr>
              <a:t>Лицо без гражданства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04799" y="1988840"/>
            <a:ext cx="5355241" cy="12640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Должен получить вид на жительство и отметку в паспорте о регистрации (выдается на 5 лет).</a:t>
            </a:r>
            <a:r>
              <a:rPr lang="ru-RU" dirty="0">
                <a:latin typeface="Times New Roman" pitchFamily="18" charset="0"/>
              </a:rPr>
              <a:t> Разрешение на временное проживание не может быть выдано в форме электронного документа.</a:t>
            </a:r>
          </a:p>
        </p:txBody>
      </p:sp>
      <p:pic>
        <p:nvPicPr>
          <p:cNvPr id="15" name="Picture 9" descr="images3"/>
          <p:cNvPicPr>
            <a:picLocks noChangeAspect="1" noChangeArrowheads="1"/>
          </p:cNvPicPr>
          <p:nvPr/>
        </p:nvPicPr>
        <p:blipFill>
          <a:blip r:embed="rId5" cstate="print"/>
          <a:srcRect b="34087"/>
          <a:stretch>
            <a:fillRect/>
          </a:stretch>
        </p:blipFill>
        <p:spPr bwMode="auto">
          <a:xfrm>
            <a:off x="563488" y="4776936"/>
            <a:ext cx="4800600" cy="1665288"/>
          </a:xfrm>
          <a:prstGeom prst="rect">
            <a:avLst/>
          </a:prstGeom>
          <a:noFill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3400" y="6446664"/>
            <a:ext cx="845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Полис выдается без ограничения срока действия (п.31 правил ОМС)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034074"/>
            <a:ext cx="9144000" cy="5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7" descr="удостоверение бежен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60667"/>
            <a:ext cx="4314056" cy="3514310"/>
          </a:xfrm>
          <a:prstGeom prst="rect">
            <a:avLst/>
          </a:prstGeom>
          <a:noFill/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57200" y="1628800"/>
            <a:ext cx="8382000" cy="1066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FF00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Основной формой предоставления защиты иностранным гражданам в Российской Федерации является признание беженцем в соответствии с законодательством о беженцах. Порядок признания беженцем регулируется Федеральным законом от 19 февраля 1993 года № 4528-1 «О беженцах». 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08104" y="2852936"/>
            <a:ext cx="3254896" cy="352839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>
                <a:latin typeface="Times New Roman" pitchFamily="18" charset="0"/>
              </a:rPr>
              <a:t>Лицу, признанному беженцем, выдается </a:t>
            </a:r>
            <a:r>
              <a:rPr lang="ru-RU" sz="1600" b="1">
                <a:latin typeface="Times New Roman" pitchFamily="18" charset="0"/>
              </a:rPr>
              <a:t>удостоверение беженца.</a:t>
            </a:r>
            <a:r>
              <a:rPr lang="ru-RU" sz="1600">
                <a:latin typeface="Times New Roman" pitchFamily="18" charset="0"/>
              </a:rPr>
              <a:t> Удостоверение является документом, удостоверяющим личность владельца, и дает право на нахождение в Российской Федерации. Сведения о несовершеннолетних детях беженцев заносятся в удостоверение одного из родителей.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543800" y="1099592"/>
            <a:ext cx="1363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Беженец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-111125" y="64008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Полис выдается на срок, установленный в удостоверении беженца (п.32 правил ОМС)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354</Words>
  <Application>Microsoft Office PowerPoint</Application>
  <PresentationFormat>Экран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Shiryaeva</dc:creator>
  <cp:lastModifiedBy>shiryaeva</cp:lastModifiedBy>
  <cp:revision>700</cp:revision>
  <dcterms:created xsi:type="dcterms:W3CDTF">2013-04-12T10:11:26Z</dcterms:created>
  <dcterms:modified xsi:type="dcterms:W3CDTF">2014-02-24T13:15:38Z</dcterms:modified>
</cp:coreProperties>
</file>