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45"/>
  </p:notesMasterIdLst>
  <p:handoutMasterIdLst>
    <p:handoutMasterId r:id="rId46"/>
  </p:handoutMasterIdLst>
  <p:sldIdLst>
    <p:sldId id="381" r:id="rId2"/>
    <p:sldId id="515" r:id="rId3"/>
    <p:sldId id="431" r:id="rId4"/>
    <p:sldId id="503" r:id="rId5"/>
    <p:sldId id="432" r:id="rId6"/>
    <p:sldId id="434" r:id="rId7"/>
    <p:sldId id="439" r:id="rId8"/>
    <p:sldId id="473" r:id="rId9"/>
    <p:sldId id="474" r:id="rId10"/>
    <p:sldId id="479" r:id="rId11"/>
    <p:sldId id="436" r:id="rId12"/>
    <p:sldId id="433" r:id="rId13"/>
    <p:sldId id="510" r:id="rId14"/>
    <p:sldId id="463" r:id="rId15"/>
    <p:sldId id="482" r:id="rId16"/>
    <p:sldId id="464" r:id="rId17"/>
    <p:sldId id="466" r:id="rId18"/>
    <p:sldId id="501" r:id="rId19"/>
    <p:sldId id="465" r:id="rId20"/>
    <p:sldId id="502" r:id="rId21"/>
    <p:sldId id="467" r:id="rId22"/>
    <p:sldId id="511" r:id="rId23"/>
    <p:sldId id="489" r:id="rId24"/>
    <p:sldId id="490" r:id="rId25"/>
    <p:sldId id="491" r:id="rId26"/>
    <p:sldId id="492" r:id="rId27"/>
    <p:sldId id="493" r:id="rId28"/>
    <p:sldId id="494" r:id="rId29"/>
    <p:sldId id="512" r:id="rId30"/>
    <p:sldId id="483" r:id="rId31"/>
    <p:sldId id="484" r:id="rId32"/>
    <p:sldId id="487" r:id="rId33"/>
    <p:sldId id="485" r:id="rId34"/>
    <p:sldId id="437" r:id="rId35"/>
    <p:sldId id="508" r:id="rId36"/>
    <p:sldId id="438" r:id="rId37"/>
    <p:sldId id="513" r:id="rId38"/>
    <p:sldId id="505" r:id="rId39"/>
    <p:sldId id="509" r:id="rId40"/>
    <p:sldId id="461" r:id="rId41"/>
    <p:sldId id="462" r:id="rId42"/>
    <p:sldId id="514" r:id="rId43"/>
    <p:sldId id="430" r:id="rId44"/>
  </p:sldIdLst>
  <p:sldSz cx="9144000" cy="5143500" type="screen16x9"/>
  <p:notesSz cx="6805613" cy="9944100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FDFE"/>
    <a:srgbClr val="FFFF99"/>
    <a:srgbClr val="080808"/>
    <a:srgbClr val="FFFFCC"/>
    <a:srgbClr val="DCE6F2"/>
    <a:srgbClr val="85A7D1"/>
    <a:srgbClr val="C8D7EA"/>
    <a:srgbClr val="A9C1DF"/>
    <a:srgbClr val="6BA42C"/>
    <a:srgbClr val="E9EF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33" autoAdjust="0"/>
  </p:normalViewPr>
  <p:slideViewPr>
    <p:cSldViewPr>
      <p:cViewPr>
        <p:scale>
          <a:sx n="130" d="100"/>
          <a:sy n="130" d="100"/>
        </p:scale>
        <p:origin x="-438" y="-246"/>
      </p:cViewPr>
      <p:guideLst>
        <p:guide orient="horz" pos="2160"/>
        <p:guide orient="horz" pos="1620"/>
        <p:guide pos="31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94" y="-90"/>
      </p:cViewPr>
      <p:guideLst>
        <p:guide orient="horz" pos="3132"/>
        <p:guide pos="2144"/>
      </p:guideLst>
    </p:cSldViewPr>
  </p:notes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m-serv-18\Diski\ofin\&#1044;&#1083;&#1103;%20&#1057;&#1040;&#1042;&#1048;&#1053;&#1054;&#1042;&#1054;&#1049;%20&#1051;.&#1042;_\0_2010-2022%20&#1055;&#1043;&#1043;\2021%20&#1055;&#1043;&#1043;\&#1048;&#1090;&#1086;&#1075;&#1080;%20&#1079;&#1072;%202021%20&#1075;&#1086;&#1076;\&#1052;&#1058;&#105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m-serv-18\Diski\ofin\&#1044;&#1083;&#1103;%20&#1057;&#1040;&#1042;&#1048;&#1053;&#1054;&#1042;&#1054;&#1049;%20&#1051;.&#1042;_\0_2010-2022%20&#1055;&#1043;&#1043;\2021%20&#1055;&#1043;&#1043;\&#1048;&#1090;&#1086;&#1075;&#1080;%20&#1079;&#1072;%202021%20&#1075;&#1086;&#1076;\&#1052;&#1058;&#105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m-serv-18\Diski\ofin\&#1044;&#1083;&#1103;%20&#1057;&#1040;&#1042;&#1048;&#1053;&#1054;&#1042;&#1054;&#1049;%20&#1051;.&#1042;_\0_2010-2022%20&#1055;&#1043;&#1043;\2021%20&#1055;&#1043;&#1043;\&#1048;&#1090;&#1086;&#1075;&#1080;%20&#1079;&#1072;%202021%20&#1075;&#1086;&#1076;\&#1052;&#1058;&#105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г. Москва  и Московская область </c:v>
                </c:pt>
                <c:pt idx="1">
                  <c:v>ПФО </c:v>
                </c:pt>
                <c:pt idx="2">
                  <c:v>Остальные субъекты РФ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440.59999999999923</c:v>
                </c:pt>
                <c:pt idx="1">
                  <c:v>108.52</c:v>
                </c:pt>
                <c:pt idx="2">
                  <c:v>138.53000000000003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0647617592380352"/>
          <c:y val="0.23532924515210646"/>
          <c:w val="0.24423974087049999"/>
          <c:h val="0.54518282215476155"/>
        </c:manualLayout>
      </c:layout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Pt>
            <c:idx val="1"/>
            <c:spPr>
              <a:solidFill>
                <a:srgbClr val="F79646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Лист1!$A$8:$A$10</c:f>
              <c:strCache>
                <c:ptCount val="3"/>
                <c:pt idx="0">
                  <c:v>г. Москва  и Московская область </c:v>
                </c:pt>
                <c:pt idx="1">
                  <c:v>ПФО </c:v>
                </c:pt>
                <c:pt idx="2">
                  <c:v>Остальные субъекты РФ</c:v>
                </c:pt>
              </c:strCache>
            </c:strRef>
          </c:cat>
          <c:val>
            <c:numRef>
              <c:f>Лист1!$D$8:$D$10</c:f>
              <c:numCache>
                <c:formatCode>General</c:formatCode>
                <c:ptCount val="3"/>
                <c:pt idx="0">
                  <c:v>63.21</c:v>
                </c:pt>
                <c:pt idx="1">
                  <c:v>170.41</c:v>
                </c:pt>
                <c:pt idx="2">
                  <c:v>146.9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9892893349465912"/>
          <c:y val="0.20746916569443347"/>
          <c:w val="0.24431102219973241"/>
          <c:h val="0.60257048764473664"/>
        </c:manualLayout>
      </c:layout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3113101125792029E-2"/>
          <c:y val="3.6193955137051176E-2"/>
          <c:w val="0.78920424890743457"/>
          <c:h val="0.61269186095015016"/>
        </c:manualLayout>
      </c:layout>
      <c:barChart>
        <c:barDir val="col"/>
        <c:grouping val="clustered"/>
        <c:ser>
          <c:idx val="0"/>
          <c:order val="0"/>
          <c:tx>
            <c:strRef>
              <c:f>Лист1!$D$14</c:f>
              <c:strCache>
                <c:ptCount val="1"/>
                <c:pt idx="0">
                  <c:v>Оказана медицинская помощь в медицинских организациях Пензенской области жителям других субъектов РФ ПФО</c:v>
                </c:pt>
              </c:strCache>
            </c:strRef>
          </c:tx>
          <c:dLbls>
            <c:dLbl>
              <c:idx val="2"/>
              <c:layout>
                <c:manualLayout>
                  <c:x val="-3.1229309813810952E-3"/>
                  <c:y val="-3.2441863286923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626536633133173E-17"/>
                  <c:y val="-4.217442227299955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614654906905305E-3"/>
                  <c:y val="-5.51511675877686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614654906905305E-2"/>
                  <c:y val="-5.9476062286813928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93025843483372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Лист1!$A$15:$A$27</c:f>
              <c:strCache>
                <c:ptCount val="13"/>
                <c:pt idx="0">
                  <c:v>КИРОВСКАЯ ОБЛАСТЬ</c:v>
                </c:pt>
                <c:pt idx="1">
                  <c:v>НИЖЕГОРОДСКАЯ ОБЛАСТЬ</c:v>
                </c:pt>
                <c:pt idx="2">
                  <c:v>ОРЕНБУРГСКАЯ ОБЛАСТЬ</c:v>
                </c:pt>
                <c:pt idx="3">
                  <c:v>ПЕРМСКИЙ КРАЙ</c:v>
                </c:pt>
                <c:pt idx="4">
                  <c:v>РЕСПУБЛИКА БАШКОРТОСТАН</c:v>
                </c:pt>
                <c:pt idx="5">
                  <c:v>РЕСПУБЛИКА МАРИЙ ЭЛ</c:v>
                </c:pt>
                <c:pt idx="6">
                  <c:v>РЕСПУБЛИКА МОРДОВИЯ</c:v>
                </c:pt>
                <c:pt idx="7">
                  <c:v>РЕСПУБЛИКА ТАТАРСТАН</c:v>
                </c:pt>
                <c:pt idx="8">
                  <c:v>САМАРСКАЯ ОБЛАСТЬ</c:v>
                </c:pt>
                <c:pt idx="9">
                  <c:v>САРАТОВСКАЯ ОБЛАСТЬ</c:v>
                </c:pt>
                <c:pt idx="10">
                  <c:v>УДМУРТСКАЯ РЕСПУБЛИКА</c:v>
                </c:pt>
                <c:pt idx="11">
                  <c:v>УЛЬЯНОВСКАЯ ОБЛАСТЬ</c:v>
                </c:pt>
                <c:pt idx="12">
                  <c:v>ЧУВАШСКАЯ РЕСПУБЛИКА</c:v>
                </c:pt>
              </c:strCache>
            </c:strRef>
          </c:cat>
          <c:val>
            <c:numRef>
              <c:f>Лист1!$D$15:$D$27</c:f>
              <c:numCache>
                <c:formatCode>_-* #,##0.00_р_._-;\-* #,##0.00_р_._-;_-* "-"??_р_._-;_-@_-</c:formatCode>
                <c:ptCount val="13"/>
                <c:pt idx="0">
                  <c:v>0.96000000000000063</c:v>
                </c:pt>
                <c:pt idx="1">
                  <c:v>3.74</c:v>
                </c:pt>
                <c:pt idx="2">
                  <c:v>2.04</c:v>
                </c:pt>
                <c:pt idx="3">
                  <c:v>0.96000000000000063</c:v>
                </c:pt>
                <c:pt idx="4">
                  <c:v>1.6900000000000095</c:v>
                </c:pt>
                <c:pt idx="5">
                  <c:v>5.7</c:v>
                </c:pt>
                <c:pt idx="6">
                  <c:v>19.809999999999999</c:v>
                </c:pt>
                <c:pt idx="7">
                  <c:v>2.79</c:v>
                </c:pt>
                <c:pt idx="8">
                  <c:v>17.989999999999821</c:v>
                </c:pt>
                <c:pt idx="9">
                  <c:v>73.05</c:v>
                </c:pt>
                <c:pt idx="10">
                  <c:v>0.59</c:v>
                </c:pt>
                <c:pt idx="11">
                  <c:v>37.94</c:v>
                </c:pt>
                <c:pt idx="12">
                  <c:v>3.16</c:v>
                </c:pt>
              </c:numCache>
            </c:numRef>
          </c:val>
        </c:ser>
        <c:ser>
          <c:idx val="1"/>
          <c:order val="1"/>
          <c:tx>
            <c:strRef>
              <c:f>Лист1!$E$14</c:f>
              <c:strCache>
                <c:ptCount val="1"/>
                <c:pt idx="0">
                  <c:v>Получили медицинскую помощь в других субъектах РФ ПФО
</c:v>
                </c:pt>
              </c:strCache>
            </c:strRef>
          </c:tx>
          <c:spPr>
            <a:solidFill>
              <a:srgbClr val="F79646"/>
            </a:solidFill>
          </c:spPr>
          <c:dLbls>
            <c:dLbl>
              <c:idx val="0"/>
              <c:layout>
                <c:manualLayout>
                  <c:x val="0"/>
                  <c:y val="-3.56860496156152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6843964720716504E-3"/>
                  <c:y val="-6.1639540245153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2.91976769582304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9.368792944143316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9.3687929441433164E-3"/>
                  <c:y val="-9.732558986076821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4.6843964720714804E-3"/>
                  <c:y val="-3.56860496156152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Лист1!$A$15:$A$27</c:f>
              <c:strCache>
                <c:ptCount val="13"/>
                <c:pt idx="0">
                  <c:v>КИРОВСКАЯ ОБЛАСТЬ</c:v>
                </c:pt>
                <c:pt idx="1">
                  <c:v>НИЖЕГОРОДСКАЯ ОБЛАСТЬ</c:v>
                </c:pt>
                <c:pt idx="2">
                  <c:v>ОРЕНБУРГСКАЯ ОБЛАСТЬ</c:v>
                </c:pt>
                <c:pt idx="3">
                  <c:v>ПЕРМСКИЙ КРАЙ</c:v>
                </c:pt>
                <c:pt idx="4">
                  <c:v>РЕСПУБЛИКА БАШКОРТОСТАН</c:v>
                </c:pt>
                <c:pt idx="5">
                  <c:v>РЕСПУБЛИКА МАРИЙ ЭЛ</c:v>
                </c:pt>
                <c:pt idx="6">
                  <c:v>РЕСПУБЛИКА МОРДОВИЯ</c:v>
                </c:pt>
                <c:pt idx="7">
                  <c:v>РЕСПУБЛИКА ТАТАРСТАН</c:v>
                </c:pt>
                <c:pt idx="8">
                  <c:v>САМАРСКАЯ ОБЛАСТЬ</c:v>
                </c:pt>
                <c:pt idx="9">
                  <c:v>САРАТОВСКАЯ ОБЛАСТЬ</c:v>
                </c:pt>
                <c:pt idx="10">
                  <c:v>УДМУРТСКАЯ РЕСПУБЛИКА</c:v>
                </c:pt>
                <c:pt idx="11">
                  <c:v>УЛЬЯНОВСКАЯ ОБЛАСТЬ</c:v>
                </c:pt>
                <c:pt idx="12">
                  <c:v>ЧУВАШСКАЯ РЕСПУБЛИКА</c:v>
                </c:pt>
              </c:strCache>
            </c:strRef>
          </c:cat>
          <c:val>
            <c:numRef>
              <c:f>Лист1!$E$15:$E$27</c:f>
              <c:numCache>
                <c:formatCode>_-* #,##0.00_р_._-;\-* #,##0.00_р_._-;_-* "-"??_р_._-;_-@_-</c:formatCode>
                <c:ptCount val="13"/>
                <c:pt idx="0">
                  <c:v>1.76</c:v>
                </c:pt>
                <c:pt idx="1">
                  <c:v>9.3000000000000007</c:v>
                </c:pt>
                <c:pt idx="2">
                  <c:v>1.29</c:v>
                </c:pt>
                <c:pt idx="3">
                  <c:v>1.1200000000000001</c:v>
                </c:pt>
                <c:pt idx="4">
                  <c:v>0.95000000000000062</c:v>
                </c:pt>
                <c:pt idx="5">
                  <c:v>0.72000000000000064</c:v>
                </c:pt>
                <c:pt idx="6">
                  <c:v>20.55</c:v>
                </c:pt>
                <c:pt idx="7">
                  <c:v>6.07</c:v>
                </c:pt>
                <c:pt idx="8">
                  <c:v>38.480000000000004</c:v>
                </c:pt>
                <c:pt idx="9">
                  <c:v>19.71</c:v>
                </c:pt>
                <c:pt idx="10">
                  <c:v>0.49000000000000032</c:v>
                </c:pt>
                <c:pt idx="11">
                  <c:v>3.3299999999999987</c:v>
                </c:pt>
                <c:pt idx="12">
                  <c:v>4.74</c:v>
                </c:pt>
              </c:numCache>
            </c:numRef>
          </c:val>
        </c:ser>
        <c:axId val="58636928"/>
        <c:axId val="60797312"/>
      </c:barChart>
      <c:catAx>
        <c:axId val="586369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i="1"/>
            </a:pPr>
            <a:endParaRPr lang="ru-RU"/>
          </a:p>
        </c:txPr>
        <c:crossAx val="60797312"/>
        <c:crosses val="autoZero"/>
        <c:auto val="1"/>
        <c:lblAlgn val="ctr"/>
        <c:lblOffset val="100"/>
      </c:catAx>
      <c:valAx>
        <c:axId val="60797312"/>
        <c:scaling>
          <c:orientation val="minMax"/>
        </c:scaling>
        <c:delete val="1"/>
        <c:axPos val="l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numFmt formatCode="_-* #,##0.00_р_._-;\-* #,##0.00_р_._-;_-* &quot;-&quot;??_р_._-;_-@_-" sourceLinked="1"/>
        <c:tickLblPos val="none"/>
        <c:crossAx val="58636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155571142888778"/>
          <c:y val="2.5950753710798389E-2"/>
          <c:w val="0.11844428857111863"/>
          <c:h val="0.88615854558522456"/>
        </c:manualLayout>
      </c:layout>
      <c:txPr>
        <a:bodyPr/>
        <a:lstStyle/>
        <a:p>
          <a:pPr>
            <a:defRPr i="1"/>
          </a:pPr>
          <a:endParaRPr lang="ru-RU"/>
        </a:p>
      </c:txPr>
    </c:legend>
    <c:plotVisOnly val="1"/>
    <c:dispBlanksAs val="gap"/>
  </c:chart>
  <c:txPr>
    <a:bodyPr/>
    <a:lstStyle/>
    <a:p>
      <a:pPr>
        <a:defRPr>
          <a:latin typeface="+mn-lt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9098" cy="497205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5" y="5"/>
            <a:ext cx="2949098" cy="497205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/>
            </a:lvl1pPr>
          </a:lstStyle>
          <a:p>
            <a:fld id="{6DA593AB-57BF-4416-B90A-476B7249A4DF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175"/>
            <a:ext cx="2949098" cy="497205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5" y="9445175"/>
            <a:ext cx="2949098" cy="497205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/>
            </a:lvl1pPr>
          </a:lstStyle>
          <a:p>
            <a:fld id="{CDFE6248-682C-47B0-AC9D-9DC9B37AB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9543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9098" cy="497205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5" y="5"/>
            <a:ext cx="2949098" cy="497205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/>
            </a:lvl1pPr>
          </a:lstStyle>
          <a:p>
            <a:fld id="{6C09D711-9D9E-495C-A509-E71515592AA6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309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54"/>
            <a:ext cx="5444490" cy="4474845"/>
          </a:xfrm>
          <a:prstGeom prst="rect">
            <a:avLst/>
          </a:prstGeom>
        </p:spPr>
        <p:txBody>
          <a:bodyPr vert="horz" lIns="92144" tIns="46072" rIns="92144" bIns="4607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5"/>
            <a:ext cx="2949098" cy="497205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5" y="9445175"/>
            <a:ext cx="2949098" cy="497205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/>
            </a:lvl1pPr>
          </a:lstStyle>
          <a:p>
            <a:fld id="{6808F579-0FAA-4E4A-86A4-7DC71C14E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783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392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466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8F579-0FAA-4E4A-86A4-7DC71C14EB0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466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81357" fontAlgn="base">
              <a:spcBef>
                <a:spcPct val="0"/>
              </a:spcBef>
              <a:spcAft>
                <a:spcPct val="0"/>
              </a:spcAft>
              <a:defRPr/>
            </a:pPr>
            <a:fld id="{51568B33-1F06-4D2A-84E1-7BBC3EEFFFD6}" type="slidenum">
              <a:rPr lang="ru-RU"/>
              <a:pPr defTabSz="781357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5986"/>
            <a:ext cx="222885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05986"/>
            <a:ext cx="653415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200155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5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1313-0706-423A-B9C7-4BEF810E2E7E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1313-0706-423A-B9C7-4BEF810E2E7E}" type="datetime1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100" y="739290"/>
            <a:ext cx="8398775" cy="30541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ДЕЯТЕЛЬНОСТИ </a:t>
            </a:r>
            <a:b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ТФОМС ПЕНЗЕНСКОЙ ОБЛАСТИ </a:t>
            </a:r>
            <a:r>
              <a:rPr lang="ru-RU" sz="400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400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sz="400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Логотип_ТФОМС Пензенской област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55" y="128470"/>
            <a:ext cx="1374345" cy="509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044950" y="43388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2000" y="1044000"/>
          <a:ext cx="9000441" cy="171267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29670"/>
                <a:gridCol w="458115"/>
                <a:gridCol w="485730"/>
                <a:gridCol w="653148"/>
                <a:gridCol w="385592"/>
                <a:gridCol w="484890"/>
                <a:gridCol w="774190"/>
                <a:gridCol w="409200"/>
                <a:gridCol w="692492"/>
                <a:gridCol w="692492"/>
                <a:gridCol w="461531"/>
                <a:gridCol w="516222"/>
                <a:gridCol w="607900"/>
                <a:gridCol w="417069"/>
                <a:gridCol w="525121"/>
                <a:gridCol w="907079"/>
              </a:tblGrid>
              <a:tr h="9355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Стадия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Уровень схемы </a:t>
                      </a:r>
                      <a:r>
                        <a:rPr lang="ru-RU" sz="800" b="1" u="none" strike="noStrike" dirty="0" smtClean="0"/>
                        <a:t>(</a:t>
                      </a:r>
                      <a:r>
                        <a:rPr lang="ru-RU" sz="800" b="1" u="none" strike="noStrike" dirty="0"/>
                        <a:t>КСГ 1-3</a:t>
                      </a:r>
                      <a:r>
                        <a:rPr lang="ru-RU" sz="800" b="1" u="none" strike="noStrike" dirty="0" smtClean="0"/>
                        <a:t>)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(14 942,2 – 77 090,2)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 smtClean="0"/>
                        <a:t>Уровень схемы (КСГ 4-7)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(92 818,8 – 186 991,6)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Уровень схемы (КСГ 8-13</a:t>
                      </a:r>
                      <a:r>
                        <a:rPr lang="ru-RU" sz="800" b="1" u="none" strike="noStrike" dirty="0" smtClean="0"/>
                        <a:t>)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(200 959,6 – 940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373,2)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Сочетанные (КСГ 1-13</a:t>
                      </a:r>
                      <a:r>
                        <a:rPr lang="ru-RU" sz="800" b="1" u="none" strike="noStrike" dirty="0" smtClean="0"/>
                        <a:t>)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(55 716,6 – 717 384,9)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Человек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Случаев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Сумма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Человек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Случаев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smtClean="0"/>
                        <a:t>Сумма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Человек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Случаев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Сумма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Человек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Случаев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Сумма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Человек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Случаев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Сумма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989 142,94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smtClean="0"/>
                        <a:t>1 306 870,99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393 961,02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248 290,56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2 938 265,51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</a:tr>
              <a:tr h="139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/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256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1 144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40 621 666,71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smtClean="0"/>
                        <a:t>43 939 519,08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60 785 701,19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8 318 661,05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1 693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153 665 548,03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</a:tr>
              <a:tr h="139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/>
                        <a:t>II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729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3 331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123 588 968,93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557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smtClean="0"/>
                        <a:t>63 188 615,02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152 026 580,98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34 872 758,64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923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4 455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373 676 923,57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</a:tr>
              <a:tr h="139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/>
                        <a:t>III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991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4 318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dirty="0"/>
                        <a:t>140 410 278,91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626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smtClean="0"/>
                        <a:t>69 280 211,69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516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157 364 785,80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132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34 684 691,44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1 199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5 651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dirty="0"/>
                        <a:t>401 739 967,84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</a:tr>
              <a:tr h="139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/>
                        <a:t>IV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562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2 475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dirty="0"/>
                        <a:t>91 556 779,80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154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746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smtClean="0"/>
                        <a:t>84 693 204,04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492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141 523 841,45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10 866 527,79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713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3 773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328 640 353,08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</a:tr>
              <a:tr h="139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НЕТ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7 312 348,72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108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dirty="0" smtClean="0"/>
                        <a:t>11 138 384,10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14 437 004,79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8 792 460,02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300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41 680 197,63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</a:tr>
              <a:tr h="1838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ИТОГО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2 579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11 448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dirty="0"/>
                        <a:t>404 479 186,01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579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2 390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dirty="0" smtClean="0"/>
                        <a:t>273 546 804,92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312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1 569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dirty="0"/>
                        <a:t>526 531 875,23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345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518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97 783 389,50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3 252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15 925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1 302 341 255,66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</a:tr>
              <a:tr h="273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стоимость 1 случая</a:t>
                      </a:r>
                      <a:endParaRPr lang="ru-RU" sz="800" b="1" i="1" u="none" strike="noStrike" dirty="0">
                        <a:latin typeface="+mn-lt"/>
                      </a:endParaRPr>
                    </a:p>
                  </a:txBody>
                  <a:tcPr marL="4787" marR="4787" marT="478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i="1" u="none" strike="noStrike" dirty="0"/>
                        <a:t>35 331,86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i="1" u="none" strike="noStrike" dirty="0" smtClean="0"/>
                        <a:t>114 454,73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i="1" u="none" strike="noStrike" dirty="0"/>
                        <a:t>335 584,37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i="1" u="none" strike="noStrike" dirty="0"/>
                        <a:t>188 771,02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i="1" u="none" strike="noStrike" dirty="0"/>
                        <a:t>81 779,67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87" marR="4787" marT="478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2000" y="3248741"/>
          <a:ext cx="9000444" cy="167051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29670"/>
                <a:gridCol w="458115"/>
                <a:gridCol w="386559"/>
                <a:gridCol w="744734"/>
                <a:gridCol w="399684"/>
                <a:gridCol w="535337"/>
                <a:gridCol w="718393"/>
                <a:gridCol w="392144"/>
                <a:gridCol w="569218"/>
                <a:gridCol w="667542"/>
                <a:gridCol w="414768"/>
                <a:gridCol w="686251"/>
                <a:gridCol w="686251"/>
                <a:gridCol w="422308"/>
                <a:gridCol w="482390"/>
                <a:gridCol w="907080"/>
              </a:tblGrid>
              <a:tr h="9336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Стадия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Уровень схемы (КСГ 1-3</a:t>
                      </a:r>
                      <a:r>
                        <a:rPr lang="ru-RU" sz="800" b="1" u="none" strike="noStrike" dirty="0" smtClean="0"/>
                        <a:t>)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(6 382,1 – 237 802,6)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Уровень схемы (КСГ 4-7</a:t>
                      </a:r>
                      <a:r>
                        <a:rPr lang="ru-RU" sz="800" b="1" u="none" strike="noStrike" dirty="0" smtClean="0"/>
                        <a:t>)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(32 555,7 – 453 131,6)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Уровень схемы (КСГ 8-13</a:t>
                      </a:r>
                      <a:r>
                        <a:rPr lang="ru-RU" sz="800" b="1" u="none" strike="noStrike" dirty="0" smtClean="0"/>
                        <a:t>)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(102 720,4 – 812 651,3)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Сочетанные (КСГ 1-7</a:t>
                      </a:r>
                      <a:r>
                        <a:rPr lang="ru-RU" sz="800" b="1" u="none" strike="noStrike" dirty="0" smtClean="0"/>
                        <a:t>)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(54 716,2 – 481 858,2)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Человек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Случаев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Сумма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Человек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Случаев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Сумма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Человек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Случаев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Сумма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Человек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Случаев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Сумма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Человек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Случаев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/>
                        <a:t>Сумма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210 615,30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361 174,28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2 391 557,52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193 983,36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3 157 330,46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</a:tr>
              <a:tr h="131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/>
                        <a:t>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652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10 864 130,56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604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34 592 127,26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91 226 427,57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3 816 247,21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1 648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140 498 932,60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</a:tr>
              <a:tr h="131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/>
                        <a:t>II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486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1 686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dirty="0"/>
                        <a:t>28 052 147,40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438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1 877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109 507 251,55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700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180 416 329,51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16 949 912,04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944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4 397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334 925 640,50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</a:tr>
              <a:tr h="131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/>
                        <a:t>III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671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2 556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dirty="0"/>
                        <a:t>41 810 306,65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457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1 966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112 837 691,46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871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187 114 209,03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22 002 460,33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1 134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5 581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dirty="0"/>
                        <a:t>363 764 667,47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</a:tr>
              <a:tr h="131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/>
                        <a:t>IV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1 240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25 757 235,28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277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1 250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dirty="0"/>
                        <a:t>76 788 673,57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158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819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dirty="0"/>
                        <a:t>166 244 980,20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3 689 987,44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617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3 347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272 480 876,49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</a:tr>
              <a:tr h="131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НЕТ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1 003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86 864 460,43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72 037 973,83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223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43 260 631,34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 dirty="0"/>
                        <a:t>6 222 501,14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1 601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208 385 566,74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</a:tr>
              <a:tr h="1804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ИТОГО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1 964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7 161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193 558 895,62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1 392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6 061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406 124 891,95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609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2 986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670 654 135,17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282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407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52 875 091,52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/>
                        <a:t>3 433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/>
                        <a:t>16 615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/>
                        <a:t>1 323 213 014,26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</a:tr>
              <a:tr h="2734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/>
                        <a:t>стоимость 1 случая</a:t>
                      </a:r>
                      <a:endParaRPr lang="ru-RU" sz="800" b="1" i="1" u="none" strike="noStrike" dirty="0">
                        <a:latin typeface="+mn-lt"/>
                      </a:endParaRPr>
                    </a:p>
                  </a:txBody>
                  <a:tcPr marL="4527" marR="4527" marT="4527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i="1" u="none" strike="noStrike" dirty="0"/>
                        <a:t>27 029,59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i="1" u="none" strike="noStrike" dirty="0"/>
                        <a:t>67 006,25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i="1" u="none" strike="noStrike" dirty="0"/>
                        <a:t>224 599,51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i="1" u="none" strike="noStrike" dirty="0"/>
                        <a:t>129 914,23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800" i="1" u="none" strike="noStrike" dirty="0"/>
                        <a:t>79 639,66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27" marR="4527" marT="452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96259" y="517871"/>
            <a:ext cx="6108201" cy="3054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Противоопухолевая терапия (в круглосуточном и дневном стационаре)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Параллелограмм 15"/>
          <p:cNvSpPr/>
          <p:nvPr/>
        </p:nvSpPr>
        <p:spPr>
          <a:xfrm>
            <a:off x="3961180" y="891995"/>
            <a:ext cx="916230" cy="152705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17" name="Параллелограмм 16"/>
          <p:cNvSpPr/>
          <p:nvPr/>
        </p:nvSpPr>
        <p:spPr>
          <a:xfrm>
            <a:off x="3961180" y="3096000"/>
            <a:ext cx="916230" cy="152705"/>
          </a:xfrm>
          <a:prstGeom prst="parallelogram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07080" y="2722088"/>
            <a:ext cx="7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71,9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6835" y="2722088"/>
            <a:ext cx="7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15,0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295" y="2722088"/>
            <a:ext cx="7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9,9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6345" y="2722088"/>
            <a:ext cx="7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3,2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9785" y="4859958"/>
            <a:ext cx="7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43,1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86835" y="4859958"/>
            <a:ext cx="7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36,5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6590" y="4859958"/>
            <a:ext cx="7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18,0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6345" y="4859958"/>
            <a:ext cx="7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2,4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08000" y="2742338"/>
            <a:ext cx="1275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3">
                    <a:lumMod val="50000"/>
                  </a:schemeClr>
                </a:solidFill>
              </a:rPr>
              <a:t>% структуры</a:t>
            </a:r>
            <a:endParaRPr lang="ru-RU" sz="1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08000" y="4888369"/>
            <a:ext cx="1275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3">
                    <a:lumMod val="50000"/>
                  </a:schemeClr>
                </a:solidFill>
              </a:rPr>
              <a:t>% структуры</a:t>
            </a:r>
            <a:endParaRPr lang="ru-RU" sz="1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6100" y="2722088"/>
            <a:ext cx="7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100,0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6100" y="4857591"/>
            <a:ext cx="7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100,0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0" y="25773"/>
            <a:ext cx="9144001" cy="408107"/>
          </a:xfrm>
          <a:noFill/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Оказание медицинской помощи по профилю «Онкология»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8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-24235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Оказание высокотехнологичной медицинской помощи (без ФГБУЗ)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43388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6317299"/>
              </p:ext>
            </p:extLst>
          </p:nvPr>
        </p:nvGraphicFramePr>
        <p:xfrm>
          <a:off x="377164" y="890343"/>
          <a:ext cx="7113042" cy="401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39"/>
                <a:gridCol w="1437317"/>
                <a:gridCol w="1356504"/>
                <a:gridCol w="1275691"/>
                <a:gridCol w="1275691"/>
              </a:tblGrid>
              <a:tr h="362349">
                <a:tc>
                  <a:txBody>
                    <a:bodyPr/>
                    <a:lstStyle/>
                    <a:p>
                      <a:pPr marL="0" algn="ctr" defTabSz="0"/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2020 год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2021 год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Отклонение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Рост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2348"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Объемы ВМП, всего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5 850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5 885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+35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100,6%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9196">
                <a:tc gridSpan="4">
                  <a:txBody>
                    <a:bodyPr/>
                    <a:lstStyle/>
                    <a:p>
                      <a:pPr marL="0" algn="ctr" defTabSz="0"/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из них</a:t>
                      </a:r>
                      <a:endParaRPr lang="ru-RU" sz="1200" i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0"/>
                      <a:endParaRPr lang="ru-RU" sz="1200" i="1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111">
                <a:tc>
                  <a:txBody>
                    <a:bodyPr/>
                    <a:lstStyle/>
                    <a:p>
                      <a:pPr marL="0" indent="-171450" algn="ctr" defTabSz="0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межтерриториальные расчеты </a:t>
                      </a:r>
                    </a:p>
                    <a:p>
                      <a:pPr marL="0" indent="0" algn="ctr" defTabSz="0">
                        <a:buFontTx/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(МТР)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1 442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451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991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31,3%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0147">
                <a:tc>
                  <a:txBody>
                    <a:bodyPr/>
                    <a:lstStyle/>
                    <a:p>
                      <a:pPr marL="0" indent="-171450" algn="ctr" defTabSz="0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медицинские организации </a:t>
                      </a:r>
                    </a:p>
                    <a:p>
                      <a:pPr marL="0" indent="-171450" algn="ctr" defTabSz="0">
                        <a:buFont typeface="Arial" pitchFamily="34" charset="0"/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Пензенской области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4 408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5 434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+ 1 026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123,3%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8748">
                <a:tc gridSpan="4">
                  <a:txBody>
                    <a:bodyPr/>
                    <a:lstStyle/>
                    <a:p>
                      <a:pPr marL="0" algn="ctr" defTabSz="0" rtl="0" eaLnBrk="1" latinLnBrk="0" hangingPunct="1"/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том числе по профилям медицинской помощи</a:t>
                      </a:r>
                      <a:endParaRPr lang="ru-RU" sz="1200" i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0" rtl="0" eaLnBrk="1" latinLnBrk="0" hangingPunct="1"/>
                      <a:endParaRPr lang="ru-RU" sz="1200" i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817"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Сердечно-сосудистая хирургия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1 314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2 060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+ 746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156,8%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Онкология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1 860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1 976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+ 116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106,2%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Неонатология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407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352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0">
                        <a:buFontTx/>
                        <a:buNone/>
                      </a:pPr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- 55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0">
                        <a:buFontTx/>
                        <a:buNone/>
                      </a:pPr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86,5%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388"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Травматология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392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538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+ 146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137,2%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Офтальмология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32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90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+ 58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281,3%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8392"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Другие профили </a:t>
                      </a:r>
                    </a:p>
                    <a:p>
                      <a:pPr marL="0" algn="ctr" defTabSz="0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(14 профилей)</a:t>
                      </a:r>
                      <a:endParaRPr lang="ru-RU" sz="120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403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418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+ 15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0"/>
                      <a:r>
                        <a:rPr lang="ru-RU" sz="1200" baseline="0" dirty="0" smtClean="0">
                          <a:latin typeface="+mn-lt"/>
                          <a:cs typeface="Times New Roman" pitchFamily="18" charset="0"/>
                        </a:rPr>
                        <a:t>103,7%</a:t>
                      </a:r>
                      <a:endParaRPr lang="ru-RU" sz="1200" baseline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Выноска со стрелкой влево 18"/>
          <p:cNvSpPr/>
          <p:nvPr/>
        </p:nvSpPr>
        <p:spPr>
          <a:xfrm>
            <a:off x="7473395" y="890343"/>
            <a:ext cx="1505244" cy="3460652"/>
          </a:xfrm>
          <a:prstGeom prst="leftArrowCallout">
            <a:avLst>
              <a:gd name="adj1" fmla="val 25000"/>
              <a:gd name="adj2" fmla="val 21774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Увеличение в МО Пензенской области объемов ВМП в 2021 году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на 23,3% 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248" y="586585"/>
            <a:ext cx="799824" cy="7635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621899656_23-phonoteka_org-p-sestrinskoe-delo-fon-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47" y="670387"/>
            <a:ext cx="773556" cy="606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0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Диагностические исследования, проводимые в амбулаторных условиях в 2021 году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30797999"/>
              </p:ext>
            </p:extLst>
          </p:nvPr>
        </p:nvGraphicFramePr>
        <p:xfrm>
          <a:off x="331394" y="2480493"/>
          <a:ext cx="8404643" cy="251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012"/>
                <a:gridCol w="1934308"/>
                <a:gridCol w="2173458"/>
                <a:gridCol w="2257865"/>
              </a:tblGrid>
              <a:tr h="357432">
                <a:tc>
                  <a:txBody>
                    <a:bodyPr/>
                    <a:lstStyle/>
                    <a:p>
                      <a:pPr marL="0" algn="ctr" defTabSz="685766" rtl="0" eaLnBrk="1" latinLnBrk="0" hangingPunct="1"/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КТ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36,3</a:t>
                      </a:r>
                    </a:p>
                  </a:txBody>
                  <a:tcPr marL="36000" marR="3600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53,6</a:t>
                      </a:r>
                    </a:p>
                  </a:txBody>
                  <a:tcPr marL="36000" marR="36000" marT="0" marB="0"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147%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7432"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МРТ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15,7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18,3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117%</a:t>
                      </a:r>
                    </a:p>
                  </a:txBody>
                  <a:tcPr marL="36000" marR="36000" marT="0" marB="0" anchor="ctr" anchorCtr="1"/>
                </a:tc>
              </a:tr>
              <a:tr h="357432"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УЗИ сердечно-сосудистой системы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148,5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66,6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45%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>
                    <a:solidFill>
                      <a:srgbClr val="FCCCCC"/>
                    </a:solidFill>
                  </a:tcPr>
                </a:tc>
              </a:tr>
              <a:tr h="357432"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эндоскопические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62,9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34,0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54%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>
                    <a:solidFill>
                      <a:srgbClr val="FCCCCC"/>
                    </a:solidFill>
                  </a:tcPr>
                </a:tc>
              </a:tr>
              <a:tr h="357432"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патолого-анатомические 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18,3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7,5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41%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>
                    <a:solidFill>
                      <a:srgbClr val="FCCCCC"/>
                    </a:solidFill>
                  </a:tcPr>
                </a:tc>
              </a:tr>
              <a:tr h="357432"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молекулярно-генетические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1,0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67%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>
                    <a:solidFill>
                      <a:srgbClr val="FCCCCC"/>
                    </a:solidFill>
                  </a:tcPr>
                </a:tc>
              </a:tr>
              <a:tr h="357432"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тестирование на COVID-19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159,4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405,4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 2,5 раза</a:t>
                      </a:r>
                      <a:endParaRPr lang="ru-RU" sz="1200" b="0" baseline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36000" marR="36000" marT="0" marB="0" anchor="ctr" anchorCtr="1"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31394" y="889852"/>
            <a:ext cx="3946033" cy="7208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Расходы, предусмотренные на диагностические исследования на начало 2021 года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514,3 </a:t>
            </a:r>
            <a:r>
              <a:rPr lang="ru-RU" sz="1400" b="1" dirty="0" err="1" smtClean="0">
                <a:solidFill>
                  <a:schemeClr val="tx1"/>
                </a:solidFill>
                <a:cs typeface="Times New Roman" pitchFamily="18" charset="0"/>
              </a:rPr>
              <a:t>млн.руб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87593" y="889852"/>
            <a:ext cx="3988191" cy="72089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Принято к оплате за проведенные  диагностические исследования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527,3 </a:t>
            </a:r>
            <a:r>
              <a:rPr lang="ru-RU" sz="1400" b="1" dirty="0" err="1" smtClean="0">
                <a:solidFill>
                  <a:schemeClr val="tx1"/>
                </a:solidFill>
                <a:cs typeface="Times New Roman" pitchFamily="18" charset="0"/>
              </a:rPr>
              <a:t>млн.руб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21562" y="1859486"/>
            <a:ext cx="2055865" cy="5154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Федеральные нормативы объемов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тыс. исследований</a:t>
            </a: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20386" y="1859486"/>
            <a:ext cx="2117236" cy="515500"/>
          </a:xfrm>
          <a:prstGeom prst="roundRect">
            <a:avLst/>
          </a:prstGeom>
          <a:solidFill>
            <a:srgbClr val="D0CECE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Фактические объемы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(тыс. исследований</a:t>
            </a:r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98992" y="1859486"/>
            <a:ext cx="2233834" cy="5154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cs typeface="Times New Roman" pitchFamily="18" charset="0"/>
              </a:rPr>
              <a:t>Отклонение от федеральных нормативов объемов  </a:t>
            </a:r>
          </a:p>
        </p:txBody>
      </p:sp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2100" y="739290"/>
            <a:ext cx="8398775" cy="305410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Экспертиза качества </a:t>
            </a:r>
          </a:p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медицинской помощи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-24235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Результаты контрольно-экспертных мероприятий, 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проведенных экспертами СМО в 2021 году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48965" y="739290"/>
            <a:ext cx="3206806" cy="4581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Экспертиза качества МП (ЭКМП)</a:t>
            </a:r>
            <a:endParaRPr lang="ru-RU" sz="1400" b="1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96261" y="1256619"/>
          <a:ext cx="3512214" cy="14425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80492"/>
                <a:gridCol w="1040656"/>
                <a:gridCol w="1691066"/>
              </a:tblGrid>
              <a:tr h="467154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Проверено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Выявлено случаев с</a:t>
                      </a:r>
                      <a:r>
                        <a:rPr lang="ru-RU" sz="1200" baseline="0" dirty="0" smtClean="0"/>
                        <a:t> нарушениями</a:t>
                      </a:r>
                      <a:endParaRPr lang="ru-RU" sz="1200" dirty="0"/>
                    </a:p>
                  </a:txBody>
                  <a:tcPr/>
                </a:tc>
              </a:tr>
              <a:tr h="24936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2021 г.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93 673 сл.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33 187 (35,4%)</a:t>
                      </a:r>
                      <a:endParaRPr lang="ru-RU" sz="1200" dirty="0"/>
                    </a:p>
                  </a:txBody>
                  <a:tcPr/>
                </a:tc>
              </a:tr>
              <a:tr h="34925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Начислено финансовых</a:t>
                      </a:r>
                      <a:r>
                        <a:rPr lang="ru-RU" sz="1100" b="1" baseline="0" dirty="0" smtClean="0"/>
                        <a:t> санкций в 2021 г. – </a:t>
                      </a:r>
                    </a:p>
                    <a:p>
                      <a:pPr algn="ctr"/>
                      <a:r>
                        <a:rPr lang="ru-RU" sz="1100" b="1" baseline="0" dirty="0" smtClean="0"/>
                        <a:t>76,6 млн. руб.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36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2020 г.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78 596 сл.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23 174 (29,5%)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182820" y="739290"/>
            <a:ext cx="3817625" cy="4581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Экспертиза соотношения выставленных на оплату счетов МО данным мед. документации (МЭЭ)</a:t>
            </a:r>
            <a:endParaRPr lang="ru-RU" sz="1200" b="1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182819" y="1256617"/>
          <a:ext cx="3664921" cy="1432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72888"/>
                <a:gridCol w="1175593"/>
                <a:gridCol w="1616440"/>
              </a:tblGrid>
              <a:tr h="43053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Проверено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Выявлено случаев с</a:t>
                      </a:r>
                      <a:r>
                        <a:rPr lang="ru-RU" sz="1200" baseline="0" dirty="0" smtClean="0"/>
                        <a:t> нарушениями</a:t>
                      </a:r>
                      <a:endParaRPr lang="ru-RU" sz="1200" dirty="0"/>
                    </a:p>
                  </a:txBody>
                  <a:tcPr/>
                </a:tc>
              </a:tr>
              <a:tr h="2554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2021 г.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106 266 сл.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11 153 (10,5%)</a:t>
                      </a:r>
                      <a:endParaRPr lang="ru-RU" sz="1200" dirty="0"/>
                    </a:p>
                  </a:txBody>
                  <a:tcPr/>
                </a:tc>
              </a:tr>
              <a:tr h="37365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Начислено финансовых</a:t>
                      </a:r>
                      <a:r>
                        <a:rPr lang="ru-RU" sz="1100" b="1" baseline="0" dirty="0" smtClean="0"/>
                        <a:t> санкций в 2021 г. – </a:t>
                      </a:r>
                    </a:p>
                    <a:p>
                      <a:pPr algn="ctr"/>
                      <a:r>
                        <a:rPr lang="ru-RU" sz="1100" b="1" baseline="0" dirty="0" smtClean="0"/>
                        <a:t>19,6 млн. руб.</a:t>
                      </a:r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4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2020 г.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</a:t>
                      </a:r>
                      <a:r>
                        <a:rPr lang="ru-RU" sz="1200" baseline="0" dirty="0" smtClean="0"/>
                        <a:t> 068</a:t>
                      </a:r>
                      <a:r>
                        <a:rPr lang="ru-RU" sz="1200" dirty="0" smtClean="0"/>
                        <a:t> сл.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14 355 (13,9%)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212490" y="2724455"/>
            <a:ext cx="610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Основные коды нарушений, выявленные при ЭКМП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212490" y="2724455"/>
            <a:ext cx="67190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40934" y="3182570"/>
            <a:ext cx="2290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13,5%</a:t>
            </a:r>
            <a:endParaRPr lang="ru-RU" sz="1200" b="1" dirty="0" smtClean="0"/>
          </a:p>
          <a:p>
            <a:pPr algn="ctr"/>
            <a:r>
              <a:rPr lang="ru-RU" sz="1200" dirty="0" smtClean="0"/>
              <a:t>Отсутствие в </a:t>
            </a:r>
            <a:r>
              <a:rPr lang="ru-RU" sz="1200" dirty="0" err="1" smtClean="0"/>
              <a:t>мед.документации</a:t>
            </a:r>
            <a:r>
              <a:rPr lang="ru-RU" sz="1200" dirty="0" smtClean="0"/>
              <a:t> результатов обследований, позволяющих оценить динамику лечения, искажение сведений</a:t>
            </a:r>
          </a:p>
          <a:p>
            <a:pPr algn="ctr"/>
            <a:r>
              <a:rPr lang="ru-RU" sz="1200" b="1" dirty="0" smtClean="0"/>
              <a:t>4 </a:t>
            </a:r>
            <a:r>
              <a:rPr lang="ru-RU" sz="1200" b="1" smtClean="0"/>
              <a:t>305 сл. </a:t>
            </a:r>
            <a:endParaRPr lang="ru-RU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10819" y="3182570"/>
            <a:ext cx="4113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82,0%</a:t>
            </a:r>
            <a:endParaRPr lang="ru-RU" sz="1200" b="1" dirty="0" smtClean="0"/>
          </a:p>
          <a:p>
            <a:pPr algn="ctr"/>
            <a:r>
              <a:rPr lang="ru-RU" sz="1200" dirty="0" smtClean="0"/>
              <a:t>Несоблюдение клинических рекомендаций, порядков и стандартов оказания МП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3044950" y="3029865"/>
            <a:ext cx="1221641" cy="30541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572000" y="3029865"/>
            <a:ext cx="1527050" cy="30541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54376" y="3946095"/>
            <a:ext cx="412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приведших к смерти пациентов – </a:t>
            </a:r>
            <a:r>
              <a:rPr lang="ru-RU" sz="1200" b="1" dirty="0" smtClean="0"/>
              <a:t>16 сл.</a:t>
            </a:r>
          </a:p>
          <a:p>
            <a:r>
              <a:rPr lang="ru-RU" sz="1200" dirty="0" smtClean="0"/>
              <a:t>приведших к ухудшению – </a:t>
            </a:r>
            <a:r>
              <a:rPr lang="ru-RU" sz="1200" b="1" dirty="0" smtClean="0"/>
              <a:t>2 144 сл.</a:t>
            </a:r>
          </a:p>
          <a:p>
            <a:r>
              <a:rPr lang="ru-RU" sz="1200" dirty="0" smtClean="0"/>
              <a:t>не повлиявших на состояние здоровья ЗЛ – </a:t>
            </a:r>
            <a:r>
              <a:rPr lang="ru-RU" sz="1200" b="1" dirty="0" smtClean="0"/>
              <a:t>23 629 сл.</a:t>
            </a:r>
          </a:p>
          <a:p>
            <a:r>
              <a:rPr lang="ru-RU" sz="1200" dirty="0" smtClean="0"/>
              <a:t>при проведении диспансерного наблюдения – </a:t>
            </a:r>
            <a:r>
              <a:rPr lang="ru-RU" sz="1200" b="1" dirty="0" smtClean="0"/>
              <a:t>1 434 сл.</a:t>
            </a:r>
          </a:p>
          <a:p>
            <a:pPr>
              <a:lnSpc>
                <a:spcPct val="50000"/>
              </a:lnSpc>
            </a:pPr>
            <a:r>
              <a:rPr lang="ru-RU" sz="1200" dirty="0" smtClean="0"/>
              <a:t>	                    </a:t>
            </a:r>
            <a:r>
              <a:rPr lang="ru-RU" sz="800" dirty="0" smtClean="0"/>
              <a:t>(с 1 июля 2021 г.) </a:t>
            </a:r>
            <a:endParaRPr lang="ru-RU" sz="1200" dirty="0" smtClean="0"/>
          </a:p>
        </p:txBody>
      </p:sp>
      <p:grpSp>
        <p:nvGrpSpPr>
          <p:cNvPr id="3" name="Группа 72"/>
          <p:cNvGrpSpPr/>
          <p:nvPr/>
        </p:nvGrpSpPr>
        <p:grpSpPr>
          <a:xfrm>
            <a:off x="566115" y="3487980"/>
            <a:ext cx="340965" cy="1221640"/>
            <a:chOff x="108000" y="3487980"/>
            <a:chExt cx="340965" cy="1221640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108000" y="3487980"/>
              <a:ext cx="0" cy="1152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448965" y="470962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08000" y="4644000"/>
              <a:ext cx="180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116260" y="4098800"/>
              <a:ext cx="180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116260" y="4284000"/>
              <a:ext cx="180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116260" y="4464000"/>
              <a:ext cx="180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350360" y="196093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sym typeface="Wingdings 3"/>
              </a:rPr>
              <a:t>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36920" y="196093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3"/>
                </a:solidFill>
                <a:sym typeface="Wingdings 3"/>
              </a:rPr>
              <a:t>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55770" y="1808225"/>
            <a:ext cx="1642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</a:rPr>
              <a:t>Начислено финансовых санкций всего – </a:t>
            </a:r>
          </a:p>
          <a:p>
            <a:pPr algn="ctr"/>
            <a:r>
              <a:rPr lang="ru-RU" sz="1100" b="1" dirty="0" smtClean="0">
                <a:solidFill>
                  <a:schemeClr val="tx2"/>
                </a:solidFill>
              </a:rPr>
              <a:t>96,2 млн. руб. </a:t>
            </a:r>
          </a:p>
          <a:p>
            <a:pPr algn="ctr"/>
            <a:r>
              <a:rPr lang="ru-RU" sz="1100" b="1" dirty="0" smtClean="0">
                <a:solidFill>
                  <a:schemeClr val="tx2"/>
                </a:solidFill>
              </a:rPr>
              <a:t>(0,58% от ТПОМС)</a:t>
            </a:r>
            <a:endParaRPr lang="ru-RU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-24235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Результаты экспертизы качества медицинской помощи в разрезе поводов за 2021 год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43388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54375" y="739290"/>
          <a:ext cx="8093370" cy="396740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79540"/>
                <a:gridCol w="2601439"/>
                <a:gridCol w="2312391"/>
              </a:tblGrid>
              <a:tr h="370765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tint val="2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проверенных</a:t>
                      </a:r>
                      <a:r>
                        <a:rPr lang="ru-RU" sz="1600" baseline="0" dirty="0" smtClean="0"/>
                        <a:t> случаев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tint val="2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 нарушений</a:t>
                      </a:r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tint val="20000"/>
                        <a:alpha val="75000"/>
                      </a:schemeClr>
                    </a:solidFill>
                  </a:tcPr>
                </a:tc>
              </a:tr>
              <a:tr h="37076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Всего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93 673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35,4%</a:t>
                      </a:r>
                      <a:endParaRPr lang="ru-RU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06651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/>
                        <a:t>из</a:t>
                      </a:r>
                      <a:r>
                        <a:rPr lang="ru-RU" sz="1600" b="1" u="sng" baseline="0" dirty="0" smtClean="0"/>
                        <a:t> них по 5 поводам:</a:t>
                      </a:r>
                      <a:endParaRPr lang="ru-RU" sz="1600" b="0" u="sng" baseline="0" dirty="0" smtClean="0"/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ru-RU" sz="1600" b="1" baseline="0" dirty="0" smtClean="0"/>
                        <a:t>Диспансерное наблюдение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ru-RU" sz="1600" b="1" baseline="0" dirty="0" smtClean="0"/>
                        <a:t>Онкология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1600" b="1" baseline="0" dirty="0" smtClean="0"/>
                        <a:t>Covid-19</a:t>
                      </a:r>
                      <a:endParaRPr lang="ru-RU" sz="1600" b="1" baseline="0" dirty="0" smtClean="0"/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ru-RU" sz="1600" b="1" baseline="0" dirty="0" smtClean="0"/>
                        <a:t>Летальные случаи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ru-RU" sz="1600" b="1" baseline="0" dirty="0" smtClean="0"/>
                        <a:t>Госпитализация при ОКС и ОНМК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                62 154 </a:t>
                      </a:r>
                      <a:r>
                        <a:rPr lang="ru-RU" sz="1600" b="1" dirty="0" smtClean="0">
                          <a:solidFill>
                            <a:schemeClr val="accent1"/>
                          </a:solidFill>
                        </a:rPr>
                        <a:t>(66,6%)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0" dirty="0" smtClean="0"/>
                        <a:t>20 565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0" dirty="0" smtClean="0"/>
                        <a:t>15 851</a:t>
                      </a:r>
                      <a:endParaRPr lang="en-US" sz="1600" b="0" dirty="0" smtClean="0"/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b="0" dirty="0" smtClean="0"/>
                        <a:t>13 073</a:t>
                      </a:r>
                      <a:endParaRPr lang="ru-RU" sz="1600" b="0" dirty="0" smtClean="0"/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0" dirty="0" smtClean="0"/>
                        <a:t>7 403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0" dirty="0" smtClean="0"/>
                        <a:t>5 262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ru-RU" sz="1600" b="0" dirty="0" smtClean="0"/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0" dirty="0" smtClean="0"/>
                        <a:t>57,9%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0" dirty="0" smtClean="0"/>
                        <a:t>23,8%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b="0" dirty="0" smtClean="0"/>
                        <a:t>47</a:t>
                      </a:r>
                      <a:r>
                        <a:rPr lang="ru-RU" sz="1600" b="0" dirty="0" smtClean="0"/>
                        <a:t>,7%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0" dirty="0" smtClean="0"/>
                        <a:t>27,7%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b="0" dirty="0" smtClean="0"/>
                        <a:t>22,0%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2" descr="https://image.flaticon.com/icons/png/512/168/1686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4248000"/>
            <a:ext cx="458114" cy="458114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16000" y="3276000"/>
            <a:ext cx="514249" cy="458115"/>
            <a:chOff x="36000" y="3182570"/>
            <a:chExt cx="642739" cy="572579"/>
          </a:xfrm>
        </p:grpSpPr>
        <p:pic>
          <p:nvPicPr>
            <p:cNvPr id="7" name="Picture 2" descr="https://cdn.pixabay.com/photo/2020/03/22/10/17/covid-19-4956579_1280.png"/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70160" y="3182570"/>
              <a:ext cx="572579" cy="572579"/>
            </a:xfrm>
            <a:prstGeom prst="rect">
              <a:avLst/>
            </a:prstGeom>
            <a:noFill/>
          </p:spPr>
        </p:pic>
        <p:pic>
          <p:nvPicPr>
            <p:cNvPr id="8" name="Рисунок 7" descr="COVID-19.png"/>
            <p:cNvPicPr>
              <a:picLocks noChangeAspect="1"/>
            </p:cNvPicPr>
            <p:nvPr/>
          </p:nvPicPr>
          <p:blipFill>
            <a:blip r:embed="rId4" cstate="print">
              <a:lum bright="-20000"/>
            </a:blip>
            <a:stretch>
              <a:fillRect/>
            </a:stretch>
          </p:blipFill>
          <p:spPr>
            <a:xfrm>
              <a:off x="36000" y="3335275"/>
              <a:ext cx="642739" cy="301908"/>
            </a:xfrm>
            <a:prstGeom prst="rect">
              <a:avLst/>
            </a:prstGeom>
          </p:spPr>
        </p:pic>
      </p:grpSp>
      <p:pic>
        <p:nvPicPr>
          <p:cNvPr id="10" name="Рисунок 9" descr="376-3767221_svg-transparent-library-healthcare-clipart-health-administration-svg-transparent-library-healthcare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00" y="2268000"/>
            <a:ext cx="443495" cy="463371"/>
          </a:xfrm>
          <a:prstGeom prst="rect">
            <a:avLst/>
          </a:prstGeom>
        </p:spPr>
      </p:pic>
      <p:pic>
        <p:nvPicPr>
          <p:cNvPr id="11" name="Рисунок 10" descr="on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000" y="2808000"/>
            <a:ext cx="458114" cy="458114"/>
          </a:xfrm>
          <a:prstGeom prst="rect">
            <a:avLst/>
          </a:prstGeom>
        </p:spPr>
      </p:pic>
      <p:pic>
        <p:nvPicPr>
          <p:cNvPr id="12" name="Рисунок 11" descr="Protect_circ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000" y="3793390"/>
            <a:ext cx="458115" cy="458115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5335525" y="1620000"/>
            <a:ext cx="458115" cy="305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044950" y="43388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4375" y="739290"/>
            <a:ext cx="7329840" cy="323165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Рейтинг МО, допустивших максимальное количество нарушений при оказании МП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4375" y="1044700"/>
          <a:ext cx="7329840" cy="40843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488642"/>
                <a:gridCol w="1836127"/>
                <a:gridCol w="2005071"/>
              </a:tblGrid>
              <a:tr h="230591">
                <a:tc rowSpan="2"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Медицинская организация</a:t>
                      </a:r>
                      <a:endParaRPr lang="ru-RU" sz="11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выявленных нарушений</a:t>
                      </a:r>
                      <a:endParaRPr lang="ru-RU" sz="11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/>
                </a:tc>
              </a:tr>
              <a:tr h="230591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2021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2020</a:t>
                      </a:r>
                      <a:endParaRPr lang="ru-RU" sz="1100" b="1" dirty="0"/>
                    </a:p>
                  </a:txBody>
                  <a:tcPr anchor="ctr"/>
                </a:tc>
              </a:tr>
              <a:tr h="2305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</a:t>
                      </a:r>
                      <a:r>
                        <a:rPr lang="ru-RU" sz="1200" dirty="0" err="1" smtClean="0"/>
                        <a:t>Городищенская</a:t>
                      </a:r>
                      <a:r>
                        <a:rPr lang="ru-RU" sz="1200" baseline="0" dirty="0" smtClean="0"/>
                        <a:t> 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41,4</a:t>
                      </a:r>
                      <a:endParaRPr lang="ru-RU" sz="1200" dirty="0"/>
                    </a:p>
                  </a:txBody>
                  <a:tcPr/>
                </a:tc>
              </a:tr>
              <a:tr h="2305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</a:t>
                      </a:r>
                      <a:r>
                        <a:rPr lang="ru-RU" sz="1200" dirty="0" err="1" smtClean="0"/>
                        <a:t>Иссинская</a:t>
                      </a:r>
                      <a:r>
                        <a:rPr lang="ru-RU" sz="1200" dirty="0" smtClean="0"/>
                        <a:t> УБ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45,0</a:t>
                      </a:r>
                      <a:endParaRPr lang="ru-RU" sz="1200" dirty="0"/>
                    </a:p>
                  </a:txBody>
                  <a:tcPr/>
                </a:tc>
              </a:tr>
              <a:tr h="2305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Госпиталь для ветеранов войн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74,0</a:t>
                      </a:r>
                      <a:endParaRPr lang="ru-RU" sz="1200" dirty="0"/>
                    </a:p>
                  </a:txBody>
                  <a:tcPr/>
                </a:tc>
              </a:tr>
              <a:tr h="2305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</a:t>
                      </a:r>
                      <a:r>
                        <a:rPr lang="ru-RU" sz="1200" dirty="0" err="1" smtClean="0"/>
                        <a:t>Бессоновская</a:t>
                      </a:r>
                      <a:r>
                        <a:rPr lang="ru-RU" sz="1200" dirty="0" smtClean="0"/>
                        <a:t> 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40,1</a:t>
                      </a:r>
                      <a:endParaRPr lang="ru-RU" sz="1200" dirty="0"/>
                    </a:p>
                  </a:txBody>
                  <a:tcPr/>
                </a:tc>
              </a:tr>
              <a:tr h="2305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Городская поликлиника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50,9</a:t>
                      </a:r>
                      <a:endParaRPr lang="ru-RU" sz="1200" dirty="0"/>
                    </a:p>
                  </a:txBody>
                  <a:tcPr/>
                </a:tc>
              </a:tr>
              <a:tr h="2305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</a:t>
                      </a:r>
                      <a:r>
                        <a:rPr lang="ru-RU" sz="1200" dirty="0" err="1" smtClean="0"/>
                        <a:t>Сердобская</a:t>
                      </a:r>
                      <a:r>
                        <a:rPr lang="ru-RU" sz="1200" dirty="0" smtClean="0"/>
                        <a:t> МРБ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51,0</a:t>
                      </a:r>
                      <a:endParaRPr lang="ru-RU" sz="1200" dirty="0"/>
                    </a:p>
                  </a:txBody>
                  <a:tcPr/>
                </a:tc>
              </a:tr>
              <a:tr h="2305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</a:t>
                      </a:r>
                      <a:r>
                        <a:rPr lang="ru-RU" sz="1200" dirty="0" err="1" smtClean="0"/>
                        <a:t>Нижнеломовская</a:t>
                      </a:r>
                      <a:r>
                        <a:rPr lang="ru-RU" sz="1200" dirty="0" smtClean="0"/>
                        <a:t> МРБ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dirty="0"/>
                    </a:p>
                  </a:txBody>
                  <a:tcPr/>
                </a:tc>
              </a:tr>
              <a:tr h="2305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Шемышейская</a:t>
                      </a:r>
                      <a:r>
                        <a:rPr lang="ru-RU" sz="1200" baseline="0" dirty="0" smtClean="0"/>
                        <a:t> УБ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73,7</a:t>
                      </a:r>
                      <a:endParaRPr lang="ru-RU" sz="1200" dirty="0"/>
                    </a:p>
                  </a:txBody>
                  <a:tcPr/>
                </a:tc>
              </a:tr>
              <a:tr h="2305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Кузнецкая МРБ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37,0</a:t>
                      </a:r>
                      <a:endParaRPr lang="ru-RU" sz="1200" dirty="0"/>
                    </a:p>
                  </a:txBody>
                  <a:tcPr/>
                </a:tc>
              </a:tr>
              <a:tr h="2305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</a:t>
                      </a:r>
                      <a:r>
                        <a:rPr lang="ru-RU" sz="1200" dirty="0" err="1" smtClean="0"/>
                        <a:t>Лунинская</a:t>
                      </a:r>
                      <a:r>
                        <a:rPr lang="ru-RU" sz="1200" dirty="0" smtClean="0"/>
                        <a:t> 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46,3</a:t>
                      </a:r>
                      <a:endParaRPr lang="ru-RU" sz="1200" dirty="0"/>
                    </a:p>
                  </a:txBody>
                  <a:tcPr/>
                </a:tc>
              </a:tr>
              <a:tr h="2305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ПОКЦ СВМП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53,2</a:t>
                      </a:r>
                      <a:endParaRPr lang="ru-RU" sz="1200" dirty="0"/>
                    </a:p>
                  </a:txBody>
                  <a:tcPr/>
                </a:tc>
              </a:tr>
              <a:tr h="2305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</a:t>
                      </a:r>
                      <a:r>
                        <a:rPr lang="ru-RU" sz="1200" baseline="0" dirty="0" smtClean="0"/>
                        <a:t>З Каменская МРБ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42,8</a:t>
                      </a:r>
                      <a:endParaRPr lang="ru-RU" sz="1200" dirty="0"/>
                    </a:p>
                  </a:txBody>
                  <a:tcPr/>
                </a:tc>
              </a:tr>
              <a:tr h="2305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</a:t>
                      </a:r>
                      <a:r>
                        <a:rPr lang="ru-RU" sz="1200" dirty="0" err="1" smtClean="0"/>
                        <a:t>Сосновоборская</a:t>
                      </a:r>
                      <a:r>
                        <a:rPr lang="ru-RU" sz="1200" dirty="0" smtClean="0"/>
                        <a:t> УБ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16000" y="3060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</a:rPr>
              <a:t>≈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6000" y="17640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sym typeface="Wingdings 3"/>
              </a:rPr>
              <a:t>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6000" y="14760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sym typeface="Wingdings 3"/>
              </a:rPr>
              <a:t>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6000" y="23040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sym typeface="Wingdings 3"/>
              </a:rPr>
              <a:t>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6000" y="25682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sym typeface="Wingdings 3"/>
              </a:rPr>
              <a:t>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6000" y="28440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sym typeface="Wingdings 3"/>
              </a:rPr>
              <a:t>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6000" y="36720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sym typeface="Wingdings 3"/>
              </a:rPr>
              <a:t>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6000" y="394609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sym typeface="Wingdings 3"/>
              </a:rPr>
              <a:t>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6000" y="45000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sym typeface="Wingdings 3"/>
              </a:rPr>
              <a:t>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6000" y="20520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sym typeface="Wingdings 3"/>
              </a:rPr>
              <a:t>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6000" y="33840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sym typeface="Wingdings 3"/>
              </a:rPr>
              <a:t>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6000" y="424795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sym typeface="Wingdings 3"/>
              </a:rPr>
              <a:t>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6000" y="47880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sym typeface="Wingdings 3"/>
              </a:rPr>
              <a:t>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95370" y="1"/>
            <a:ext cx="8848630" cy="43388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экспертизы качества медицинской помощи за 2021 год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dispanserizaciya_vzroslih_po_godu_rojdeniya_kakie_vrachi_i_analiz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65" y="433880"/>
            <a:ext cx="1804292" cy="16373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-24235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Рейтинговые показатели выявленных нарушений в разрезе тематик экспертиз качества медицинской помощи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613155" y="891995"/>
          <a:ext cx="5081880" cy="731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93960"/>
                <a:gridCol w="1693960"/>
                <a:gridCol w="1693960"/>
              </a:tblGrid>
              <a:tr h="1626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проверенных</a:t>
                      </a:r>
                      <a:r>
                        <a:rPr lang="ru-RU" sz="1200" baseline="0" dirty="0" smtClean="0"/>
                        <a:t> случаев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Выявлено</a:t>
                      </a:r>
                      <a:r>
                        <a:rPr lang="ru-RU" sz="1200" baseline="0" dirty="0" smtClean="0"/>
                        <a:t> нарушений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20 565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11 899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57,9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1670" y="1579945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 </a:t>
                      </a:r>
                      <a:r>
                        <a:rPr lang="ru-RU" sz="1100" dirty="0" err="1" smtClean="0"/>
                        <a:t>Иссинская</a:t>
                      </a:r>
                      <a:r>
                        <a:rPr lang="ru-RU" sz="1100" dirty="0" smtClean="0"/>
                        <a:t> УБ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121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121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01670" y="1950785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 </a:t>
                      </a:r>
                      <a:r>
                        <a:rPr lang="ru-RU" sz="1100" dirty="0" err="1" smtClean="0"/>
                        <a:t>Городищенская</a:t>
                      </a:r>
                      <a:r>
                        <a:rPr lang="ru-RU" sz="1100" dirty="0" smtClean="0"/>
                        <a:t> РБ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1 558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1 433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92,0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601670" y="2663740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</a:t>
                      </a:r>
                      <a:r>
                        <a:rPr lang="ru-RU" sz="1100" baseline="0" dirty="0" smtClean="0"/>
                        <a:t> Кузнецкая МРБ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1 589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1 188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74,8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601670" y="2312670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 </a:t>
                      </a:r>
                      <a:r>
                        <a:rPr lang="ru-RU" sz="1100" dirty="0" err="1" smtClean="0"/>
                        <a:t>Бессоновская</a:t>
                      </a:r>
                      <a:r>
                        <a:rPr lang="ru-RU" sz="1100" dirty="0" smtClean="0"/>
                        <a:t> РБ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82,0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81425" y="553441"/>
            <a:ext cx="6413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Результаты экспертиз при проведении диспансерного наблюдения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01670" y="3032670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1517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 Никольская РБ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96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64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66,7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01670" y="3412405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 </a:t>
                      </a:r>
                      <a:r>
                        <a:rPr lang="ru-RU" sz="1100" dirty="0" err="1" smtClean="0"/>
                        <a:t>Сердобская</a:t>
                      </a:r>
                      <a:r>
                        <a:rPr lang="ru-RU" sz="1100" dirty="0" smtClean="0"/>
                        <a:t> МРБ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1 223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782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63,9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01670" y="3781335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1517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 Пензенская РБ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385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242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62,9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1670" y="4145130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1517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 Городская поликлиника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11 783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6 498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55,2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1670" y="4336738"/>
            <a:ext cx="855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ru-RU" sz="1200" i="1" dirty="0" smtClean="0"/>
              <a:t>Основные дефекты: </a:t>
            </a:r>
          </a:p>
          <a:p>
            <a:pPr marL="1588" indent="-1588"/>
            <a:r>
              <a:rPr lang="ru-RU" sz="1200" dirty="0" smtClean="0"/>
              <a:t>1) не проводят диагностические исследования и мероприятия в соответствии с порядками оказания медицинской помощи, причем у 1 322 пациентов это привело к ухудшению состояния здоровья; 2) не соблюдают кратность проведения ДН;</a:t>
            </a:r>
          </a:p>
          <a:p>
            <a:pPr marL="1588" indent="-1588"/>
            <a:r>
              <a:rPr lang="ru-RU" sz="1200" dirty="0" smtClean="0"/>
              <a:t>3) в медицинской карте отсутствуют результаты проведения ДН – 1 939 сл.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432001" y="4616706"/>
            <a:ext cx="169669" cy="2456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4600715"/>
            <a:ext cx="610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chemeClr val="tx2">
                    <a:lumMod val="75000"/>
                  </a:schemeClr>
                </a:solidFill>
              </a:rPr>
              <a:t>9 722</a:t>
            </a:r>
            <a:endParaRPr lang="ru-RU" sz="11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on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55" y="1053850"/>
            <a:ext cx="1517900" cy="1517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-24235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Рейтинговые показатели выявленных нарушений в разрезе тематик экспертиз качества медицинской помощи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613155" y="1197405"/>
          <a:ext cx="5081880" cy="731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93960"/>
                <a:gridCol w="1693960"/>
                <a:gridCol w="1693960"/>
              </a:tblGrid>
              <a:tr h="1626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проверенных</a:t>
                      </a:r>
                      <a:r>
                        <a:rPr lang="ru-RU" sz="1200" baseline="0" dirty="0" smtClean="0"/>
                        <a:t> случаев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Выявлено</a:t>
                      </a:r>
                      <a:r>
                        <a:rPr lang="ru-RU" sz="1200" baseline="0" dirty="0" smtClean="0"/>
                        <a:t> нарушений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15 851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3 768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23,8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01670" y="1944000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 Городская поликлиника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1 356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854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63,0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601670" y="2268000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 Кузнецкая МРБ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216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48,2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601670" y="2916000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 Каменская МРБ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340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122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35,9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601670" y="2592000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 </a:t>
                      </a:r>
                      <a:r>
                        <a:rPr lang="ru-RU" sz="1100" dirty="0" err="1" smtClean="0"/>
                        <a:t>Сердобская</a:t>
                      </a:r>
                      <a:r>
                        <a:rPr lang="ru-RU" sz="1100" dirty="0" smtClean="0"/>
                        <a:t> МРБ</a:t>
                      </a:r>
                      <a:r>
                        <a:rPr lang="ru-RU" sz="1100" baseline="0" dirty="0" smtClean="0"/>
                        <a:t> им. А.И. Настина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357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163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45,7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8965" y="612630"/>
            <a:ext cx="824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Оказание медицинской помощи по случаям лечения пациентов </a:t>
            </a:r>
          </a:p>
          <a:p>
            <a:pPr algn="ctr"/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с онкологическими заболеваниями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01670" y="3240000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1517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 </a:t>
                      </a:r>
                      <a:r>
                        <a:rPr lang="ru-RU" sz="1100" dirty="0" err="1" smtClean="0"/>
                        <a:t>Сосновоборская</a:t>
                      </a:r>
                      <a:r>
                        <a:rPr lang="ru-RU" sz="1100" dirty="0" smtClean="0"/>
                        <a:t> УБ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65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35,4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01670" y="3564000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 Пензенская РБ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372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123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33,1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01670" y="3888000"/>
          <a:ext cx="8093364" cy="25908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011484"/>
                <a:gridCol w="1693960"/>
                <a:gridCol w="1693960"/>
                <a:gridCol w="1693960"/>
              </a:tblGrid>
              <a:tr h="1517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ГБУЗ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Нижнеломовская</a:t>
                      </a:r>
                      <a:r>
                        <a:rPr lang="ru-RU" sz="1100" baseline="0" dirty="0" smtClean="0"/>
                        <a:t> МРБ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356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116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32,6</a:t>
                      </a:r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6259" y="4098800"/>
            <a:ext cx="8847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ru-RU" sz="1200" i="1" dirty="0" smtClean="0"/>
              <a:t>Основные дефекты:</a:t>
            </a:r>
          </a:p>
          <a:p>
            <a:pPr marL="228600" indent="-228600"/>
            <a:r>
              <a:rPr lang="ru-RU" sz="1200" i="1" dirty="0" smtClean="0"/>
              <a:t>1. Не указан уровень болевого синдрома, вид анальгетика и кратность получения больным обезболивающего препарата.</a:t>
            </a:r>
          </a:p>
          <a:p>
            <a:pPr marL="228600" indent="-228600"/>
            <a:r>
              <a:rPr lang="ru-RU" sz="1200" i="1" dirty="0" smtClean="0"/>
              <a:t>2. Не даны рекомендации по адекватному обезболиванию при наличии жалоб на болевой синдром.</a:t>
            </a:r>
          </a:p>
          <a:p>
            <a:pPr marL="228600" indent="-228600"/>
            <a:r>
              <a:rPr lang="ru-RU" sz="1200" i="1" dirty="0" smtClean="0"/>
              <a:t>3. Нет шкалы оценки риска ВТЭО, отсутствует консилиум перед проведением химиотерапии, отсутствует расчет дозы химиотерапевтических препаратов. </a:t>
            </a:r>
          </a:p>
        </p:txBody>
      </p:sp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dn.pixabay.com/photo/2020/03/22/10/17/covid-19-4956579_1280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96260" y="1044700"/>
            <a:ext cx="1670605" cy="1670605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44950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595397" y="1071368"/>
          <a:ext cx="4794228" cy="914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98076"/>
                <a:gridCol w="1598076"/>
                <a:gridCol w="1598076"/>
              </a:tblGrid>
              <a:tr h="4262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проверенных</a:t>
                      </a:r>
                      <a:r>
                        <a:rPr lang="ru-RU" sz="1200" baseline="0" dirty="0" smtClean="0"/>
                        <a:t> случаев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tint val="2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Выявлено</a:t>
                      </a:r>
                      <a:r>
                        <a:rPr lang="ru-RU" sz="1200" baseline="0" dirty="0" smtClean="0"/>
                        <a:t> нарушений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tint val="2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tint val="20000"/>
                        <a:alpha val="75000"/>
                      </a:schemeClr>
                    </a:solidFill>
                  </a:tcPr>
                </a:tc>
              </a:tr>
              <a:tr h="18269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13 073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6 235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47,7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54375" y="2073043"/>
          <a:ext cx="7635250" cy="27432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841022"/>
                <a:gridCol w="1598076"/>
                <a:gridCol w="1598076"/>
                <a:gridCol w="1598076"/>
              </a:tblGrid>
              <a:tr h="21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Нижнеломовская</a:t>
                      </a:r>
                      <a:r>
                        <a:rPr lang="ru-RU" sz="1200" baseline="0" dirty="0" smtClean="0"/>
                        <a:t> МРБ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754375" y="3156838"/>
          <a:ext cx="7635250" cy="27432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841022"/>
                <a:gridCol w="1598076"/>
                <a:gridCol w="1598076"/>
                <a:gridCol w="1598076"/>
              </a:tblGrid>
              <a:tr h="21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</a:t>
                      </a:r>
                      <a:r>
                        <a:rPr lang="ru-RU" sz="1200" baseline="0" dirty="0" smtClean="0"/>
                        <a:t> Каменская МРБ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754375" y="2805768"/>
          <a:ext cx="7635250" cy="27432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841022"/>
                <a:gridCol w="1598076"/>
                <a:gridCol w="1598076"/>
                <a:gridCol w="1598076"/>
              </a:tblGrid>
              <a:tr h="21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</a:t>
                      </a:r>
                      <a:r>
                        <a:rPr lang="ru-RU" sz="1200" dirty="0" err="1" smtClean="0"/>
                        <a:t>Сердобская</a:t>
                      </a:r>
                      <a:r>
                        <a:rPr lang="ru-RU" sz="1200" dirty="0" smtClean="0"/>
                        <a:t> МРБ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96260" y="3946096"/>
            <a:ext cx="8847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ru-RU" sz="1200" i="1" dirty="0" smtClean="0"/>
              <a:t>Основные дефекты: </a:t>
            </a:r>
          </a:p>
          <a:p>
            <a:pPr marL="1588" indent="-1588"/>
            <a:r>
              <a:rPr lang="ru-RU" sz="1200" dirty="0" smtClean="0"/>
              <a:t>Нарушены требования по лечению и обследованию «Временных методических рекомендаций «Профилактика,  диагностика и лечение новой </a:t>
            </a:r>
            <a:r>
              <a:rPr lang="ru-RU" sz="1200" dirty="0" err="1" smtClean="0"/>
              <a:t>коронавирусной</a:t>
            </a:r>
            <a:r>
              <a:rPr lang="ru-RU" sz="1200" dirty="0" smtClean="0"/>
              <a:t> инфекции (</a:t>
            </a:r>
            <a:r>
              <a:rPr lang="en-US" sz="1200" dirty="0" smtClean="0"/>
              <a:t>C</a:t>
            </a:r>
            <a:r>
              <a:rPr lang="ru-RU" sz="1200" dirty="0" smtClean="0"/>
              <a:t>ovid-19)»:  1) не соблюдены рекомендованные схемы лечения; </a:t>
            </a:r>
          </a:p>
          <a:p>
            <a:pPr marL="1588" indent="-1588"/>
            <a:r>
              <a:rPr lang="ru-RU" sz="1200" dirty="0" smtClean="0"/>
              <a:t>2) не проведены обследования: на </a:t>
            </a:r>
            <a:r>
              <a:rPr lang="ru-RU" sz="1200" dirty="0" err="1" smtClean="0"/>
              <a:t>ферритин</a:t>
            </a:r>
            <a:r>
              <a:rPr lang="ru-RU" sz="1200" dirty="0" smtClean="0"/>
              <a:t>, </a:t>
            </a:r>
            <a:r>
              <a:rPr lang="ru-RU" sz="1200" dirty="0" err="1" smtClean="0"/>
              <a:t>Д-димер</a:t>
            </a:r>
            <a:r>
              <a:rPr lang="ru-RU" sz="1200" dirty="0" smtClean="0"/>
              <a:t>, </a:t>
            </a:r>
            <a:r>
              <a:rPr lang="ru-RU" sz="1200" dirty="0" err="1" smtClean="0"/>
              <a:t>тропонин</a:t>
            </a:r>
            <a:r>
              <a:rPr lang="ru-RU" sz="1200" dirty="0" smtClean="0"/>
              <a:t>, электролиты крови; </a:t>
            </a:r>
          </a:p>
          <a:p>
            <a:pPr marL="1588" indent="-1588"/>
            <a:r>
              <a:rPr lang="ru-RU" sz="1200" dirty="0" smtClean="0"/>
              <a:t>3) не проводилось лечение сопутствующей патологии.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48965" y="706146"/>
            <a:ext cx="809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Оказание медицинской помощи по случаям лечения пациентов с инфекцией 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</a:rPr>
              <a:t>Covid-19</a:t>
            </a:r>
            <a:endParaRPr lang="ru-RU" sz="1600" b="1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54375" y="3525768"/>
          <a:ext cx="7635250" cy="45720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841022"/>
                <a:gridCol w="1598076"/>
                <a:gridCol w="1598076"/>
                <a:gridCol w="1598076"/>
              </a:tblGrid>
              <a:tr h="21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</a:t>
                      </a:r>
                      <a:r>
                        <a:rPr lang="ru-RU" sz="1200" baseline="0" dirty="0" smtClean="0"/>
                        <a:t> Пензенский областной клинический центр СВМП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2 633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2" descr="https://cdn.pixabay.com/photo/2020/03/22/10/17/covid-19-4956579_1280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8246070" y="1197405"/>
            <a:ext cx="763525" cy="763525"/>
          </a:xfrm>
          <a:prstGeom prst="rect">
            <a:avLst/>
          </a:prstGeom>
          <a:noFill/>
        </p:spPr>
      </p:pic>
      <p:pic>
        <p:nvPicPr>
          <p:cNvPr id="17" name="Рисунок 16" descr="COVID-19.pn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8093365" y="1345161"/>
            <a:ext cx="1059785" cy="497803"/>
          </a:xfrm>
          <a:prstGeom prst="rect">
            <a:avLst/>
          </a:prstGeom>
        </p:spPr>
      </p:pic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754375" y="2443883"/>
          <a:ext cx="7635250" cy="27432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841022"/>
                <a:gridCol w="1598076"/>
                <a:gridCol w="1598076"/>
                <a:gridCol w="1598076"/>
              </a:tblGrid>
              <a:tr h="21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Госпиталь для ветеранов войн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68,8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43555" y="0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Рейтинговые показатели выявленных нарушений в разрезе тематик экспертиз качества медицинской помощи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100" y="739290"/>
            <a:ext cx="8398775" cy="30541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реализации </a:t>
            </a:r>
            <a:b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Территориальной программы </a:t>
            </a:r>
            <a:b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обязательного медицинского страхования </a:t>
            </a:r>
            <a:b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Пензенской области </a:t>
            </a:r>
            <a:b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 году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Логотип_ТФОМС Пензенской област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55" y="128470"/>
            <a:ext cx="1374345" cy="509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rotect_circ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60" y="891995"/>
            <a:ext cx="1221640" cy="122164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44950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595397" y="918663"/>
          <a:ext cx="4794228" cy="914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98076"/>
                <a:gridCol w="1598076"/>
                <a:gridCol w="1598076"/>
              </a:tblGrid>
              <a:tr h="4262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проверенных</a:t>
                      </a:r>
                      <a:r>
                        <a:rPr lang="ru-RU" sz="1200" baseline="0" dirty="0" smtClean="0"/>
                        <a:t> случаев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tint val="2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Выявлено</a:t>
                      </a:r>
                      <a:r>
                        <a:rPr lang="ru-RU" sz="1200" baseline="0" dirty="0" smtClean="0"/>
                        <a:t> нарушений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tint val="2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tint val="20000"/>
                        <a:alpha val="75000"/>
                      </a:schemeClr>
                    </a:solidFill>
                  </a:tcPr>
                </a:tc>
              </a:tr>
              <a:tr h="18269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7 403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2 048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27,7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54375" y="1863295"/>
          <a:ext cx="7635250" cy="346002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841022"/>
                <a:gridCol w="1598076"/>
                <a:gridCol w="1598076"/>
                <a:gridCol w="1598076"/>
              </a:tblGrid>
              <a:tr h="3460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</a:t>
                      </a:r>
                      <a:r>
                        <a:rPr lang="ru-RU" sz="1200" dirty="0" err="1" smtClean="0"/>
                        <a:t>Сердобская</a:t>
                      </a:r>
                      <a:r>
                        <a:rPr lang="ru-RU" sz="1200" dirty="0" smtClean="0"/>
                        <a:t> МРБ им.</a:t>
                      </a:r>
                      <a:r>
                        <a:rPr lang="ru-RU" sz="1200" baseline="0" dirty="0" smtClean="0"/>
                        <a:t> А.И.Настина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66,2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754375" y="2943295"/>
          <a:ext cx="7635250" cy="45720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841022"/>
                <a:gridCol w="1598076"/>
                <a:gridCol w="1598076"/>
                <a:gridCol w="1598076"/>
              </a:tblGrid>
              <a:tr h="21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Пензенский</a:t>
                      </a:r>
                      <a:r>
                        <a:rPr lang="ru-RU" sz="1200" baseline="0" dirty="0" smtClean="0"/>
                        <a:t> областной клинический центр СВМП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1 646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48,2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754375" y="2619295"/>
          <a:ext cx="7635250" cy="278913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841022"/>
                <a:gridCol w="1598076"/>
                <a:gridCol w="1598076"/>
                <a:gridCol w="1598076"/>
              </a:tblGrid>
              <a:tr h="27891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Каменская МРБ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54,1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8965" y="586585"/>
            <a:ext cx="809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Результаты экспертиз по летальным случаям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754375" y="2266340"/>
          <a:ext cx="7635250" cy="30541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841022"/>
                <a:gridCol w="1598076"/>
                <a:gridCol w="1598076"/>
                <a:gridCol w="1598076"/>
              </a:tblGrid>
              <a:tr h="3054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</a:t>
                      </a:r>
                      <a:r>
                        <a:rPr lang="ru-RU" sz="1200" dirty="0" err="1" smtClean="0"/>
                        <a:t>Нижнеломовская</a:t>
                      </a:r>
                      <a:r>
                        <a:rPr lang="ru-RU" sz="1200" baseline="0" dirty="0" smtClean="0"/>
                        <a:t> МРБ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43555" y="0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Рейтинговые показатели выявленных нарушений в разрезе тематик экспертиз качества медицинской помощи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56000" y="3879295"/>
          <a:ext cx="7635250" cy="274321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841022"/>
                <a:gridCol w="1598076"/>
                <a:gridCol w="1598076"/>
                <a:gridCol w="1598076"/>
              </a:tblGrid>
              <a:tr h="2743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Кузнецкая МРБ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42,8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54375" y="3483295"/>
          <a:ext cx="7635250" cy="329135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841022"/>
                <a:gridCol w="1598076"/>
                <a:gridCol w="1598076"/>
                <a:gridCol w="1598076"/>
              </a:tblGrid>
              <a:tr h="329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Госпиталь</a:t>
                      </a:r>
                      <a:r>
                        <a:rPr lang="ru-RU" sz="1200" baseline="0" dirty="0" smtClean="0"/>
                        <a:t> для ветеранов войн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6260" y="4098800"/>
            <a:ext cx="8856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ru-RU" sz="1200" i="1" dirty="0" smtClean="0"/>
              <a:t>Основные дефекты: </a:t>
            </a:r>
          </a:p>
          <a:p>
            <a:pPr marL="228600" indent="-228600"/>
            <a:r>
              <a:rPr lang="ru-RU" sz="1200" i="1" dirty="0" smtClean="0"/>
              <a:t>1.При наличии показаний не проведены лабораторные обследования, инструментальные обследования.</a:t>
            </a:r>
          </a:p>
          <a:p>
            <a:pPr marL="228600" indent="-228600"/>
            <a:r>
              <a:rPr lang="ru-RU" sz="1200" i="1" dirty="0" smtClean="0"/>
              <a:t>2. Отсутствуют консультации врачей-специалистов (кардиолога, эндокринолога и др.), несвоевременно назначено лечение и перевод в </a:t>
            </a:r>
            <a:r>
              <a:rPr lang="ru-RU" sz="1200" i="1" dirty="0" err="1" smtClean="0"/>
              <a:t>ОРиИТ</a:t>
            </a:r>
            <a:r>
              <a:rPr lang="ru-RU" sz="1200" i="1" dirty="0" smtClean="0"/>
              <a:t>.</a:t>
            </a:r>
          </a:p>
          <a:p>
            <a:pPr marL="228600" indent="-228600"/>
            <a:r>
              <a:rPr lang="ru-RU" sz="1200" i="1" dirty="0" smtClean="0"/>
              <a:t>3. Несвоевременная постановка диагноза, приведшая к отсутствию адекватного лечения и летальному исходу.</a:t>
            </a:r>
          </a:p>
        </p:txBody>
      </p:sp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hello_html_766456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4215" y="739290"/>
            <a:ext cx="860153" cy="125824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44950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892244" y="1046530"/>
          <a:ext cx="4581150" cy="914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7050"/>
                <a:gridCol w="1527050"/>
                <a:gridCol w="1527050"/>
              </a:tblGrid>
              <a:tr h="4176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проверенных</a:t>
                      </a:r>
                      <a:r>
                        <a:rPr lang="ru-RU" sz="1200" baseline="0" dirty="0" smtClean="0"/>
                        <a:t> случаев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tint val="2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Выявлено</a:t>
                      </a:r>
                      <a:r>
                        <a:rPr lang="ru-RU" sz="1200" baseline="0" dirty="0" smtClean="0"/>
                        <a:t> нарушений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tint val="2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tint val="20000"/>
                        <a:alpha val="75000"/>
                      </a:schemeClr>
                    </a:solidFill>
                  </a:tcPr>
                </a:tc>
              </a:tr>
              <a:tr h="19312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5 262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1 562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22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43557" y="2376000"/>
          <a:ext cx="8856889" cy="27432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725197"/>
                <a:gridCol w="1532923"/>
                <a:gridCol w="1532923"/>
                <a:gridCol w="1532923"/>
                <a:gridCol w="1532923"/>
              </a:tblGrid>
              <a:tr h="21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Нижнеломовская</a:t>
                      </a:r>
                      <a:r>
                        <a:rPr lang="ru-RU" sz="1200" baseline="0" dirty="0" smtClean="0"/>
                        <a:t> МРБ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73,0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12490" y="1895825"/>
            <a:ext cx="6719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Рейтинг МО с</a:t>
            </a:r>
            <a:r>
              <a:rPr lang="en-US" sz="1400" dirty="0" smtClean="0"/>
              <a:t> </a:t>
            </a:r>
            <a:r>
              <a:rPr lang="ru-RU" sz="1400" dirty="0" smtClean="0"/>
              <a:t>максимальным количеством выявленных нарушений </a:t>
            </a:r>
          </a:p>
          <a:p>
            <a:pPr algn="ctr"/>
            <a:r>
              <a:rPr lang="ru-RU" sz="1400" dirty="0" smtClean="0"/>
              <a:t>(выше </a:t>
            </a:r>
            <a:r>
              <a:rPr lang="ru-RU" sz="1400" dirty="0" err="1" smtClean="0"/>
              <a:t>среднеобластного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92187" y="2142046"/>
            <a:ext cx="802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2020 г., %</a:t>
            </a:r>
            <a:endParaRPr lang="ru-RU" sz="1200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143557" y="3060000"/>
          <a:ext cx="8856889" cy="27432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725197"/>
                <a:gridCol w="1532923"/>
                <a:gridCol w="1532923"/>
                <a:gridCol w="1532923"/>
                <a:gridCol w="1532923"/>
              </a:tblGrid>
              <a:tr h="21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</a:t>
                      </a:r>
                      <a:r>
                        <a:rPr lang="ru-RU" sz="1200" dirty="0" err="1" smtClean="0"/>
                        <a:t>Сердобская</a:t>
                      </a:r>
                      <a:r>
                        <a:rPr lang="ru-RU" sz="1200" dirty="0" smtClean="0"/>
                        <a:t> МРБ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72,0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43557" y="3744000"/>
          <a:ext cx="8856889" cy="27432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725197"/>
                <a:gridCol w="1532923"/>
                <a:gridCol w="1532923"/>
                <a:gridCol w="1532923"/>
                <a:gridCol w="1532923"/>
              </a:tblGrid>
              <a:tr h="21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</a:t>
                      </a:r>
                      <a:r>
                        <a:rPr lang="ru-RU" sz="1200" baseline="0" dirty="0" smtClean="0"/>
                        <a:t> Каменская МРБ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43557" y="4466280"/>
          <a:ext cx="8856889" cy="27432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2725197"/>
                <a:gridCol w="1532923"/>
                <a:gridCol w="1532923"/>
                <a:gridCol w="1532923"/>
                <a:gridCol w="1532923"/>
              </a:tblGrid>
              <a:tr h="21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</a:t>
                      </a:r>
                      <a:r>
                        <a:rPr lang="ru-RU" sz="1200" baseline="0" dirty="0" smtClean="0"/>
                        <a:t> Кузнецкая МРБ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43554" y="2592000"/>
            <a:ext cx="885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AutoNum type="arabicPeriod"/>
            </a:pPr>
            <a:r>
              <a:rPr lang="ru-RU" sz="1200" dirty="0" smtClean="0"/>
              <a:t>Не проводят </a:t>
            </a:r>
            <a:r>
              <a:rPr lang="ru-RU" sz="1200" dirty="0" err="1" smtClean="0"/>
              <a:t>эхокардиографию</a:t>
            </a:r>
            <a:r>
              <a:rPr lang="ru-RU" sz="1200" dirty="0" smtClean="0"/>
              <a:t>; 2. не выполняют суточное </a:t>
            </a:r>
            <a:r>
              <a:rPr lang="ru-RU" sz="1200" dirty="0" err="1" smtClean="0"/>
              <a:t>мониторирование</a:t>
            </a:r>
            <a:r>
              <a:rPr lang="ru-RU" sz="1200" dirty="0" smtClean="0"/>
              <a:t> артериального давления;</a:t>
            </a:r>
          </a:p>
          <a:p>
            <a:pPr marL="228600" indent="-228600" algn="ctr"/>
            <a:r>
              <a:rPr lang="ru-RU" sz="1200" dirty="0" smtClean="0"/>
              <a:t>3. не выполняют </a:t>
            </a:r>
            <a:r>
              <a:rPr lang="ru-RU" sz="1200" dirty="0" err="1" smtClean="0"/>
              <a:t>тромболитическую</a:t>
            </a:r>
            <a:r>
              <a:rPr lang="ru-RU" sz="1200" dirty="0" smtClean="0"/>
              <a:t> терапию; 4. не контролируют показатели крови 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44000" y="3312000"/>
            <a:ext cx="885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AutoNum type="arabicPeriod"/>
            </a:pPr>
            <a:r>
              <a:rPr lang="ru-RU" sz="1200" dirty="0" smtClean="0"/>
              <a:t>Не проводят </a:t>
            </a:r>
            <a:r>
              <a:rPr lang="ru-RU" sz="1200" dirty="0" err="1" smtClean="0"/>
              <a:t>эхокардиографию</a:t>
            </a:r>
            <a:r>
              <a:rPr lang="ru-RU" sz="1200" dirty="0" smtClean="0"/>
              <a:t>, УЗИ </a:t>
            </a:r>
            <a:r>
              <a:rPr lang="ru-RU" sz="1200" dirty="0" err="1" smtClean="0"/>
              <a:t>брахиоцефальных</a:t>
            </a:r>
            <a:r>
              <a:rPr lang="ru-RU" sz="1200" dirty="0" smtClean="0"/>
              <a:t> артерий, компьютерную томографию головного мозга; </a:t>
            </a:r>
          </a:p>
          <a:p>
            <a:pPr marL="228600" indent="-228600" algn="ctr">
              <a:buAutoNum type="arabicPeriod"/>
            </a:pPr>
            <a:r>
              <a:rPr lang="ru-RU" sz="1200" dirty="0" smtClean="0"/>
              <a:t>не определяют </a:t>
            </a:r>
            <a:r>
              <a:rPr lang="ru-RU" sz="1200" dirty="0" err="1" smtClean="0"/>
              <a:t>тропонин</a:t>
            </a:r>
            <a:r>
              <a:rPr lang="ru-RU" sz="1200" dirty="0" smtClean="0"/>
              <a:t> в крови, </a:t>
            </a:r>
            <a:r>
              <a:rPr lang="ru-RU" sz="1200" dirty="0" err="1" smtClean="0"/>
              <a:t>липопротеины</a:t>
            </a:r>
            <a:r>
              <a:rPr lang="ru-RU" sz="1200" dirty="0" smtClean="0"/>
              <a:t> низкой плотности, липопротеиды высокой плотности, АЧТВ, МНО, фибриноген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984000" y="23040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sym typeface="Wingdings 3"/>
              </a:rPr>
              <a:t></a:t>
            </a: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0000" y="2952000"/>
            <a:ext cx="39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sym typeface="Wingdings 3"/>
              </a:rPr>
              <a:t>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20000" y="3640685"/>
            <a:ext cx="39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sym typeface="Wingdings 3"/>
              </a:rPr>
              <a:t>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3554" y="3996000"/>
            <a:ext cx="885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AutoNum type="arabicPeriod"/>
            </a:pPr>
            <a:r>
              <a:rPr lang="ru-RU" sz="1200" dirty="0" smtClean="0"/>
              <a:t>Не проводят </a:t>
            </a:r>
            <a:r>
              <a:rPr lang="ru-RU" sz="1200" dirty="0" err="1" smtClean="0"/>
              <a:t>эхокардиографию</a:t>
            </a:r>
            <a:r>
              <a:rPr lang="ru-RU" sz="1200" dirty="0" smtClean="0"/>
              <a:t>; 2. отсутствуют консультации узких специалистов при наличии показаний; </a:t>
            </a:r>
          </a:p>
          <a:p>
            <a:pPr marL="228600" indent="-228600" algn="ctr"/>
            <a:r>
              <a:rPr lang="ru-RU" sz="1200" dirty="0" smtClean="0"/>
              <a:t>3. не контролируют показатели крови; 4. не выполняют </a:t>
            </a:r>
            <a:r>
              <a:rPr lang="ru-RU" sz="1200" dirty="0" err="1" smtClean="0"/>
              <a:t>транскраниальную</a:t>
            </a:r>
            <a:r>
              <a:rPr lang="ru-RU" sz="1200" dirty="0" smtClean="0"/>
              <a:t> </a:t>
            </a:r>
            <a:r>
              <a:rPr lang="ru-RU" sz="1200" dirty="0" err="1" smtClean="0"/>
              <a:t>допплерографию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143555" y="4706070"/>
            <a:ext cx="885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AutoNum type="arabicPeriod"/>
            </a:pPr>
            <a:r>
              <a:rPr lang="ru-RU" sz="1200" dirty="0" smtClean="0"/>
              <a:t>Не выполняют суточное </a:t>
            </a:r>
            <a:r>
              <a:rPr lang="ru-RU" sz="1200" dirty="0" err="1" smtClean="0"/>
              <a:t>мониторирование</a:t>
            </a:r>
            <a:r>
              <a:rPr lang="ru-RU" sz="1200" dirty="0" smtClean="0"/>
              <a:t> артериального давления; 2. не проводят УЗИ </a:t>
            </a:r>
            <a:r>
              <a:rPr lang="ru-RU" sz="1200" dirty="0" err="1" smtClean="0"/>
              <a:t>брахиоцефальных</a:t>
            </a:r>
            <a:r>
              <a:rPr lang="ru-RU" sz="1200" dirty="0" smtClean="0"/>
              <a:t> артерий, </a:t>
            </a:r>
            <a:r>
              <a:rPr lang="ru-RU" sz="1200" dirty="0" err="1" smtClean="0"/>
              <a:t>транскраниальную</a:t>
            </a:r>
            <a:r>
              <a:rPr lang="ru-RU" sz="1200" dirty="0" smtClean="0"/>
              <a:t> </a:t>
            </a:r>
            <a:r>
              <a:rPr lang="ru-RU" sz="1200" dirty="0" err="1" smtClean="0"/>
              <a:t>допплерографию</a:t>
            </a:r>
            <a:r>
              <a:rPr lang="ru-RU" sz="1200" dirty="0" smtClean="0"/>
              <a:t>; 3. не контролируют показатели крови </a:t>
            </a:r>
            <a:endParaRPr lang="ru-RU" sz="1200" dirty="0"/>
          </a:p>
        </p:txBody>
      </p:sp>
      <p:pic>
        <p:nvPicPr>
          <p:cNvPr id="20" name="Picture 2" descr="https://image.flaticon.com/icons/png/512/168/1686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60" y="739290"/>
            <a:ext cx="1068934" cy="106893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907080" y="706146"/>
            <a:ext cx="7482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Оказание медицинской помощи пациентам, перенесшим ОКС и ОНМК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43555" y="0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Рейтинговые показатели выявленных нарушений в разрезе тематик экспертиз качества медицинской помощи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2100" y="739290"/>
            <a:ext cx="8398775" cy="305410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Использование средств ОМС</a:t>
            </a:r>
          </a:p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медицинскими организациями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Деньги_Money (18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55" y="2298948"/>
            <a:ext cx="2290575" cy="2844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-24235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Расходы медицинских организаций за 2021 год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43388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07079" y="739290"/>
            <a:ext cx="7787955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Остатки на счетах МО на 01.01.2021 г. – 1 243 301,8 тыс.руб.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907079" y="4523771"/>
            <a:ext cx="7787955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Остатки на счетах МО на 01.01.2022 г. – 1 391 905,6 тыс.руб.</a:t>
            </a:r>
            <a:endParaRPr lang="ru-RU" sz="16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212490" y="1197405"/>
          <a:ext cx="7329840" cy="338027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439466"/>
                <a:gridCol w="1605764"/>
                <a:gridCol w="1284610"/>
              </a:tblGrid>
              <a:tr h="433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Наименование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2021 </a:t>
                      </a:r>
                      <a:r>
                        <a:rPr lang="ru-RU" sz="1400" b="1" u="none" strike="noStrike" dirty="0" smtClean="0"/>
                        <a:t>год</a:t>
                      </a:r>
                    </a:p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тыс.руб.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доля ,%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alpha val="49000"/>
                      </a:schemeClr>
                    </a:solidFill>
                  </a:tcPr>
                </a:tc>
              </a:tr>
              <a:tr h="280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/>
                        <a:t>Израсходовано </a:t>
                      </a:r>
                      <a:r>
                        <a:rPr lang="ru-RU" sz="1400" i="1" u="none" strike="noStrike" dirty="0" smtClean="0"/>
                        <a:t>средств, </a:t>
                      </a:r>
                      <a:r>
                        <a:rPr lang="ru-RU" sz="1400" i="1" u="none" strike="noStrike" dirty="0"/>
                        <a:t>всего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/>
                        <a:t>18 287 </a:t>
                      </a:r>
                      <a:r>
                        <a:rPr lang="ru-RU" sz="1400" i="1" u="none" strike="noStrike" dirty="0" smtClean="0"/>
                        <a:t>154,8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 smtClean="0"/>
                        <a:t>100,0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3042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Оплата труда и начисления на выплаты по оплате труда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10 692 553,90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2925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Медикаменты и перевязочные средства,  медицинский инструментарий,  реактивы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4 733 879,20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4330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Оплата работ, услуг 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1 581 209,20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4681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Прочие расходы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671 642,20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2925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Продукты питания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333 795,90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2925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Основные средства,  в том числе: медицинское оборудование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203 362,00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  <a:tr h="2925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Мягкий инвентарь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70 712,40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Деньги_Money (18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55" y="2298948"/>
            <a:ext cx="2290575" cy="2844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128470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Структура расходов средств ОМС на оказание  медицинской помощи  в рамках реализации ТП ОМС за 2021 год в сравнении с 20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годом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73929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3635728"/>
              </p:ext>
            </p:extLst>
          </p:nvPr>
        </p:nvGraphicFramePr>
        <p:xfrm>
          <a:off x="448965" y="1044698"/>
          <a:ext cx="8093365" cy="365529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817625"/>
                <a:gridCol w="1374345"/>
                <a:gridCol w="1527050"/>
                <a:gridCol w="1374345"/>
              </a:tblGrid>
              <a:tr h="462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/>
                        <a:t>Наименование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/>
                        <a:t>2020 год,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/>
                        <a:t> тыс.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/>
                        <a:t>2021 год,</a:t>
                      </a:r>
                    </a:p>
                    <a:p>
                      <a:pPr marL="0" algn="ctr" defTabSz="779252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/>
                        <a:t>Изменения относительно 2020 года,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0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/>
                        <a:t>Израсходовано </a:t>
                      </a:r>
                      <a:r>
                        <a:rPr lang="ru-RU" sz="1400" i="1" u="none" strike="noStrike" dirty="0" smtClean="0"/>
                        <a:t>средств, всего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 smtClean="0"/>
                        <a:t>16 460 127,5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/>
                        <a:t>18 287 </a:t>
                      </a:r>
                      <a:r>
                        <a:rPr lang="ru-RU" sz="1400" i="1" u="none" strike="noStrike" dirty="0" smtClean="0"/>
                        <a:t>154,8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9252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+ 11,1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</a:tr>
              <a:tr h="325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Оплата труда и начисления на выплаты по оплате труда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10 068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188,6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10 692 </a:t>
                      </a:r>
                      <a:r>
                        <a:rPr lang="ru-RU" sz="1400" u="none" strike="noStrike" dirty="0" smtClean="0"/>
                        <a:t>553,9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+ 6,2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</a:tr>
              <a:tr h="312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Оплата работ, услуг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1 390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848,8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1 581 </a:t>
                      </a:r>
                      <a:r>
                        <a:rPr lang="ru-RU" sz="1400" u="none" strike="noStrike" dirty="0" smtClean="0"/>
                        <a:t>209,2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+ 13,7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</a:tr>
              <a:tr h="510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Основные средства,  в том числе: медицинское оборудование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931,4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203 </a:t>
                      </a:r>
                      <a:r>
                        <a:rPr lang="ru-RU" sz="1400" u="none" strike="noStrike" dirty="0" smtClean="0"/>
                        <a:t>362,0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+ 75,4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</a:tr>
              <a:tr h="510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Медикаменты и перевязочные средства,  медицинский инструментарий</a:t>
                      </a:r>
                      <a:r>
                        <a:rPr lang="ru-RU" sz="1400" u="none" strike="noStrike" dirty="0" smtClean="0"/>
                        <a:t>, реактивы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3 665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390,1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4 733 </a:t>
                      </a:r>
                      <a:r>
                        <a:rPr lang="ru-RU" sz="1400" u="none" strike="noStrike" dirty="0" smtClean="0"/>
                        <a:t>879,2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+ 29,2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</a:tr>
              <a:tr h="312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/>
                        <a:t>Продукты питания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258,7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333 </a:t>
                      </a:r>
                      <a:r>
                        <a:rPr lang="ru-RU" sz="1400" u="none" strike="noStrike" dirty="0" smtClean="0"/>
                        <a:t>795,9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+ 33,4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</a:tr>
              <a:tr h="312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/>
                        <a:t>Мягкий инвентарь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375,4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70 </a:t>
                      </a:r>
                      <a:r>
                        <a:rPr lang="ru-RU" sz="1400" u="none" strike="noStrike" dirty="0" smtClean="0"/>
                        <a:t>712,4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- 44,5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</a:tr>
              <a:tr h="3126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/>
                        <a:t>Прочие расходы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842 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134,5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671 </a:t>
                      </a:r>
                      <a:r>
                        <a:rPr lang="ru-RU" sz="1400" u="none" strike="noStrike" dirty="0" smtClean="0"/>
                        <a:t>642,2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- 20,3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128470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Исполнение индикатива уровня среднемесячной заработной платы в рамках реализации Указа Президента от 07.05.2012 № 597 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2021 году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89199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0844113"/>
              </p:ext>
            </p:extLst>
          </p:nvPr>
        </p:nvGraphicFramePr>
        <p:xfrm>
          <a:off x="296259" y="1044697"/>
          <a:ext cx="8704186" cy="324429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206806"/>
                <a:gridCol w="1527050"/>
                <a:gridCol w="1438204"/>
                <a:gridCol w="1268615"/>
                <a:gridCol w="1263511"/>
              </a:tblGrid>
              <a:tr h="1251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/>
                        <a:t>Категории персонала МО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dirty="0" smtClean="0"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latin typeface="+mn-lt"/>
                        </a:rPr>
                        <a:t>ПЛАН </a:t>
                      </a:r>
                    </a:p>
                    <a:p>
                      <a:pPr marL="0" marR="0" indent="0" algn="ctr" defTabSz="77925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latin typeface="+mn-lt"/>
                        </a:rPr>
                        <a:t>(индикативный показатель ), </a:t>
                      </a:r>
                      <a:r>
                        <a:rPr lang="ru-RU" sz="1400" b="1" u="none" strike="noStrike" dirty="0" smtClean="0">
                          <a:latin typeface="+mn-lt"/>
                        </a:rPr>
                        <a:t>тыс.руб.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+mn-lt"/>
                        </a:rPr>
                        <a:t>ФАКТ </a:t>
                      </a:r>
                    </a:p>
                    <a:p>
                      <a:pPr marL="0" marR="0" indent="0" algn="ctr" defTabSz="77925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latin typeface="+mn-lt"/>
                        </a:rPr>
                        <a:t>(все</a:t>
                      </a:r>
                      <a:r>
                        <a:rPr lang="ru-RU" sz="1400" b="0" i="0" u="none" strike="noStrike" baseline="0" dirty="0" smtClean="0">
                          <a:latin typeface="+mn-lt"/>
                        </a:rPr>
                        <a:t> источники), </a:t>
                      </a:r>
                      <a:r>
                        <a:rPr lang="ru-RU" sz="1400" b="1" u="none" strike="noStrike" dirty="0" smtClean="0">
                          <a:latin typeface="+mn-lt"/>
                        </a:rPr>
                        <a:t>тыс.руб.</a:t>
                      </a:r>
                    </a:p>
                    <a:p>
                      <a:pPr algn="ctr" fontAlgn="ctr"/>
                      <a:endParaRPr lang="ru-RU" sz="14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</a:rPr>
                        <a:t>в том числе</a:t>
                      </a:r>
                    </a:p>
                    <a:p>
                      <a:pPr marL="0" marR="0" indent="0" algn="ctr" defTabSz="77925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 счет средств ОМС, </a:t>
                      </a:r>
                    </a:p>
                    <a:p>
                      <a:pPr marL="0" marR="0" indent="0" algn="ctr" defTabSz="77925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atin typeface="+mn-lt"/>
                        </a:rPr>
                        <a:t>тыс.руб.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средств ОМС в фактическом исполнении индикатива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0" marR="8420" marT="84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11104"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0"/>
                        </a:spcBef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Врачи и работники, имеющие иное высшее образование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57,2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55,8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87,1%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</a:tr>
              <a:tr h="5886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Средний медицинский  персонал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32,3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28,2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87,4%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</a:tr>
              <a:tr h="65594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Младший медицинский персонал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28,6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29,8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26,2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87,9%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tint val="20000"/>
                        <a:alpha val="6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39756"/>
            <a:ext cx="8848630" cy="433879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средств ОМС на приобретение лекарственных препаратов 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медицинских изделий в 2021 году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522977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62574" y="586585"/>
            <a:ext cx="22814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/>
              <a:t>+ </a:t>
            </a:r>
            <a:r>
              <a:rPr lang="ru-RU" b="1" dirty="0" smtClean="0"/>
              <a:t>825,5 </a:t>
            </a:r>
            <a:r>
              <a:rPr lang="ru-RU" b="1" dirty="0"/>
              <a:t>млн.руб</a:t>
            </a:r>
            <a:r>
              <a:rPr lang="ru-RU" b="1" dirty="0" smtClean="0"/>
              <a:t>. </a:t>
            </a:r>
          </a:p>
          <a:p>
            <a:pPr algn="ctr">
              <a:defRPr/>
            </a:pPr>
            <a:r>
              <a:rPr lang="ru-RU" b="1" dirty="0" smtClean="0"/>
              <a:t>к 2020 </a:t>
            </a:r>
            <a:r>
              <a:rPr lang="ru-RU" b="1" dirty="0"/>
              <a:t>году</a:t>
            </a:r>
          </a:p>
        </p:txBody>
      </p:sp>
      <p:sp>
        <p:nvSpPr>
          <p:cNvPr id="10" name="Пятиугольник 9"/>
          <p:cNvSpPr/>
          <p:nvPr/>
        </p:nvSpPr>
        <p:spPr>
          <a:xfrm rot="5400000">
            <a:off x="4234962" y="-1825066"/>
            <a:ext cx="521367" cy="5344676"/>
          </a:xfrm>
          <a:prstGeom prst="homePlate">
            <a:avLst>
              <a:gd name="adj" fmla="val 124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Всего закуплено МО на сумму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4 115,9  млн.руб.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43555" y="1960930"/>
            <a:ext cx="4123035" cy="803281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 smtClean="0">
                <a:solidFill>
                  <a:schemeClr val="tx1"/>
                </a:solidFill>
              </a:rPr>
              <a:t>Лекарственные препараты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4 701 наименование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на сумму 2 494,0 </a:t>
            </a:r>
            <a:r>
              <a:rPr lang="ru-RU" dirty="0" err="1" smtClean="0">
                <a:solidFill>
                  <a:schemeClr val="tx1"/>
                </a:solidFill>
              </a:rPr>
              <a:t>млн.руб</a:t>
            </a:r>
            <a:r>
              <a:rPr lang="ru-RU" dirty="0" smtClean="0">
                <a:solidFill>
                  <a:schemeClr val="tx1"/>
                </a:solidFill>
              </a:rPr>
              <a:t>. (60,6%)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877410" y="1960930"/>
            <a:ext cx="4117505" cy="803281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 smtClean="0">
                <a:solidFill>
                  <a:schemeClr val="tx1"/>
                </a:solidFill>
              </a:rPr>
              <a:t>Медицинские изделия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13 864 наименования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на сумму 1 621,9 млн. руб. (39,4%) 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863851" y="2877160"/>
            <a:ext cx="4123035" cy="916230"/>
          </a:xfrm>
          <a:prstGeom prst="wedgeRoundRectCallout">
            <a:avLst>
              <a:gd name="adj1" fmla="val 987"/>
              <a:gd name="adj2" fmla="val -64543"/>
              <a:gd name="adj3" fmla="val 16667"/>
            </a:avLst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 т.ч. медицинские изделия, имплантируемые в организм человека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на сумму – 165,8 млн.руб.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(2020 год 135,4 млн.руб.)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6260" y="4758491"/>
            <a:ext cx="8416144" cy="30541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на 01.01.2021 г. – </a:t>
            </a:r>
            <a:r>
              <a:rPr lang="ru-RU" b="1" dirty="0" smtClean="0">
                <a:solidFill>
                  <a:srgbClr val="782028"/>
                </a:solidFill>
              </a:rPr>
              <a:t>1 471,4 млн.руб.          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01.01.2022 г. – </a:t>
            </a:r>
            <a:r>
              <a:rPr lang="ru-RU" b="1" dirty="0" smtClean="0">
                <a:solidFill>
                  <a:srgbClr val="782028"/>
                </a:solidFill>
              </a:rPr>
              <a:t>1 146,8 </a:t>
            </a:r>
            <a:r>
              <a:rPr lang="ru-RU" b="1" dirty="0" err="1" smtClean="0">
                <a:solidFill>
                  <a:srgbClr val="782028"/>
                </a:solidFill>
              </a:rPr>
              <a:t>млн.руб</a:t>
            </a:r>
            <a:r>
              <a:rPr lang="ru-RU" b="1" dirty="0" smtClean="0">
                <a:solidFill>
                  <a:srgbClr val="782028"/>
                </a:solidFill>
              </a:rPr>
              <a:t>             </a:t>
            </a:r>
            <a:endParaRPr lang="ru-RU" b="1" dirty="0">
              <a:solidFill>
                <a:srgbClr val="782028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2320" y="4404210"/>
            <a:ext cx="2612254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Остатки медикаментов в МО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43555" y="2877160"/>
            <a:ext cx="4123035" cy="916230"/>
          </a:xfrm>
          <a:prstGeom prst="wedgeRoundRectCallout">
            <a:avLst>
              <a:gd name="adj1" fmla="val -653"/>
              <a:gd name="adj2" fmla="val -64773"/>
              <a:gd name="adj3" fmla="val 16667"/>
            </a:avLst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 т.ч. входящие в перечень ЖНВЛП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на сумму – 2 251,1 млн.руб. или 90,3%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(2020 год  - 89,8%)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754374" y="1197405"/>
            <a:ext cx="3359511" cy="458114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 smtClean="0">
                <a:solidFill>
                  <a:schemeClr val="tx1"/>
                </a:solidFill>
              </a:rPr>
              <a:t>Отечественного происхождения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на сумму 1 992,4 млн.руб. (48,4%)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5030115" y="1197405"/>
            <a:ext cx="3206805" cy="458114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 smtClean="0">
                <a:solidFill>
                  <a:schemeClr val="tx1"/>
                </a:solidFill>
              </a:rPr>
              <a:t>Импортного происхождения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на сумму 2 123,5 млн. руб. (51,6%) </a:t>
            </a:r>
            <a:endParaRPr lang="ru-RU" dirty="0">
              <a:solidFill>
                <a:srgbClr val="6633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434130" y="1044700"/>
            <a:ext cx="0" cy="242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72000" y="1173552"/>
            <a:ext cx="0" cy="10927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12490" y="3793390"/>
            <a:ext cx="6871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Верхний предел ценового диапазона за единицу лекарственного препарата </a:t>
            </a:r>
          </a:p>
          <a:p>
            <a:r>
              <a:rPr lang="ru-RU" b="1" dirty="0" smtClean="0"/>
              <a:t>654 096 руб. за упаковку «</a:t>
            </a:r>
            <a:r>
              <a:rPr lang="ru-RU" b="1" dirty="0" err="1" smtClean="0"/>
              <a:t>Иларис</a:t>
            </a:r>
            <a:r>
              <a:rPr lang="ru-RU" b="1" dirty="0" smtClean="0"/>
              <a:t>» (иммунодепрессант) для лечения </a:t>
            </a:r>
            <a:r>
              <a:rPr lang="en-US" b="1" dirty="0" smtClean="0"/>
              <a:t>Covid-19</a:t>
            </a:r>
            <a:endParaRPr lang="ru-RU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4266590" y="2266340"/>
            <a:ext cx="3054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572000" y="2266340"/>
            <a:ext cx="3054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557165" y="1044700"/>
            <a:ext cx="0" cy="242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044950" y="354368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43556" y="49697"/>
            <a:ext cx="8848630" cy="301052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Использование средств ОМС на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приобретение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продуктов питания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2021 году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3" y="1180948"/>
            <a:ext cx="3887663" cy="576064"/>
          </a:xfrm>
          <a:prstGeom prst="round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663300"/>
                </a:solidFill>
              </a:rPr>
              <a:t>Молочная продукция –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89,0 млн.руб. (26,1%)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829020"/>
            <a:ext cx="3887663" cy="576064"/>
          </a:xfrm>
          <a:prstGeom prst="round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663300"/>
                </a:solidFill>
              </a:rPr>
              <a:t>Мясо и мясная продукция –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86,9 млн.руб. (25,5%)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6775" y="2477092"/>
            <a:ext cx="3887663" cy="576064"/>
          </a:xfrm>
          <a:prstGeom prst="round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663300"/>
                </a:solidFill>
              </a:rPr>
              <a:t>Свежие овощи, фрукты –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53,6 млн.руб. (15,7%)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777" y="1180948"/>
            <a:ext cx="3887663" cy="576064"/>
          </a:xfrm>
          <a:prstGeom prst="round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663300"/>
                </a:solidFill>
              </a:rPr>
              <a:t>Хлебобулочные изделия –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28,7 млн.руб. (8,4%)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008" y="1829020"/>
            <a:ext cx="3887663" cy="576064"/>
          </a:xfrm>
          <a:prstGeom prst="round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663300"/>
                </a:solidFill>
              </a:rPr>
              <a:t>Рыба и рыбная продукция –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24,3 млн.руб. (7,1%)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3239" y="2477092"/>
            <a:ext cx="3887663" cy="576064"/>
          </a:xfrm>
          <a:prstGeom prst="round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663300"/>
                </a:solidFill>
              </a:rPr>
              <a:t>Крупы, мука, бакалея –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58,2 млн.руб. (17,2%)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4841" y="394124"/>
            <a:ext cx="22814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/>
              <a:t>+ </a:t>
            </a:r>
            <a:r>
              <a:rPr lang="ru-RU" b="1" dirty="0" smtClean="0"/>
              <a:t>100,8 </a:t>
            </a:r>
            <a:r>
              <a:rPr lang="ru-RU" b="1" dirty="0"/>
              <a:t>млн.руб</a:t>
            </a:r>
            <a:r>
              <a:rPr lang="ru-RU" b="1" dirty="0" smtClean="0"/>
              <a:t>. </a:t>
            </a:r>
          </a:p>
          <a:p>
            <a:pPr algn="ctr">
              <a:defRPr/>
            </a:pPr>
            <a:r>
              <a:rPr lang="ru-RU" b="1" dirty="0" smtClean="0"/>
              <a:t>к 2020 </a:t>
            </a:r>
            <a:r>
              <a:rPr lang="ru-RU" b="1" dirty="0"/>
              <a:t>году</a:t>
            </a:r>
          </a:p>
        </p:txBody>
      </p:sp>
      <p:sp>
        <p:nvSpPr>
          <p:cNvPr id="18" name="Пятиугольник 17"/>
          <p:cNvSpPr/>
          <p:nvPr/>
        </p:nvSpPr>
        <p:spPr>
          <a:xfrm rot="5400000">
            <a:off x="4102107" y="-1906389"/>
            <a:ext cx="763522" cy="5344676"/>
          </a:xfrm>
          <a:prstGeom prst="homePlate">
            <a:avLst>
              <a:gd name="adj" fmla="val 124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Всего закуплено 84 наименования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на сумму  340,7  млн.руб.</a:t>
            </a:r>
          </a:p>
        </p:txBody>
      </p:sp>
      <p:sp>
        <p:nvSpPr>
          <p:cNvPr id="19" name="TextBox 40"/>
          <p:cNvSpPr txBox="1">
            <a:spLocks noChangeArrowheads="1"/>
          </p:cNvSpPr>
          <p:nvPr/>
        </p:nvSpPr>
        <p:spPr bwMode="auto">
          <a:xfrm>
            <a:off x="0" y="302986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u="sng" dirty="0" smtClean="0">
                <a:solidFill>
                  <a:srgbClr val="800000"/>
                </a:solidFill>
              </a:rPr>
              <a:t>Рацион питания </a:t>
            </a:r>
            <a:r>
              <a:rPr lang="ru-RU" sz="1800" dirty="0" smtClean="0">
                <a:solidFill>
                  <a:srgbClr val="800000"/>
                </a:solidFill>
              </a:rPr>
              <a:t>пациентов в круглосуточном стационаре п</a:t>
            </a:r>
            <a:r>
              <a:rPr lang="ru-RU" sz="1800" u="sng" dirty="0" smtClean="0">
                <a:solidFill>
                  <a:srgbClr val="800000"/>
                </a:solidFill>
              </a:rPr>
              <a:t>о химическому составу и энергетической ценности (калорийности) </a:t>
            </a:r>
            <a:r>
              <a:rPr lang="ru-RU" sz="1800" dirty="0" smtClean="0">
                <a:solidFill>
                  <a:srgbClr val="800000"/>
                </a:solidFill>
              </a:rPr>
              <a:t>питания в целом </a:t>
            </a:r>
            <a:r>
              <a:rPr lang="ru-RU" sz="1800" u="sng" dirty="0" smtClean="0">
                <a:solidFill>
                  <a:srgbClr val="800000"/>
                </a:solidFill>
              </a:rPr>
              <a:t>выполняется.</a:t>
            </a:r>
            <a:endParaRPr lang="ru-RU" sz="1800" u="sng" dirty="0">
              <a:solidFill>
                <a:srgbClr val="8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6260" y="3968673"/>
            <a:ext cx="8416144" cy="45541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за 2020 год – </a:t>
            </a:r>
            <a:r>
              <a:rPr lang="ru-RU" b="1" dirty="0" smtClean="0">
                <a:solidFill>
                  <a:srgbClr val="782028"/>
                </a:solidFill>
              </a:rPr>
              <a:t>123,83 руб.                    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за 2021 год – </a:t>
            </a:r>
            <a:r>
              <a:rPr lang="ru-RU" b="1" dirty="0" smtClean="0">
                <a:solidFill>
                  <a:srgbClr val="782028"/>
                </a:solidFill>
              </a:rPr>
              <a:t>150,18 руб.</a:t>
            </a:r>
            <a:endParaRPr lang="ru-RU" b="1" dirty="0">
              <a:solidFill>
                <a:srgbClr val="782028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2320" y="3663262"/>
            <a:ext cx="7503977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663300"/>
                </a:solidFill>
                <a:latin typeface="Century Gothic" pitchFamily="34" charset="0"/>
              </a:rPr>
              <a:t>Стоимость среднесуточного набора продуктов питания на 1 больного</a:t>
            </a:r>
            <a:endParaRPr lang="ru-RU" sz="1600" u="sng" dirty="0">
              <a:solidFill>
                <a:srgbClr val="663300"/>
              </a:solidFill>
              <a:latin typeface="Century Gothic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96260" y="1044700"/>
            <a:ext cx="763525" cy="763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accent3">
                    <a:lumMod val="50000"/>
                  </a:schemeClr>
                </a:solidFill>
              </a:rPr>
              <a:t>684 тонн</a:t>
            </a:r>
            <a:endParaRPr lang="ru-RU" sz="13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6260" y="1728000"/>
            <a:ext cx="763525" cy="763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accent3">
                    <a:lumMod val="50000"/>
                  </a:schemeClr>
                </a:solidFill>
              </a:rPr>
              <a:t>355 тонн</a:t>
            </a:r>
            <a:endParaRPr lang="ru-RU" sz="13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96260" y="2419045"/>
            <a:ext cx="763525" cy="763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accent3">
                    <a:lumMod val="50000"/>
                  </a:schemeClr>
                </a:solidFill>
              </a:rPr>
              <a:t>1540 тонн</a:t>
            </a:r>
            <a:endParaRPr lang="ru-RU" sz="13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931510" y="1044700"/>
            <a:ext cx="763525" cy="763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accent3">
                    <a:lumMod val="50000"/>
                  </a:schemeClr>
                </a:solidFill>
              </a:rPr>
              <a:t>599 тонн</a:t>
            </a:r>
            <a:endParaRPr lang="ru-RU" sz="13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931510" y="1728000"/>
            <a:ext cx="763525" cy="763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accent3">
                    <a:lumMod val="50000"/>
                  </a:schemeClr>
                </a:solidFill>
              </a:rPr>
              <a:t>132 тонн</a:t>
            </a:r>
            <a:endParaRPr lang="ru-RU" sz="13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931510" y="2419045"/>
            <a:ext cx="763525" cy="7635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accent3">
                    <a:lumMod val="50000"/>
                  </a:schemeClr>
                </a:solidFill>
              </a:rPr>
              <a:t>2220 тонн</a:t>
            </a:r>
            <a:endParaRPr lang="ru-RU" sz="135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4556915"/>
            <a:ext cx="1963807" cy="5539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Min </a:t>
            </a:r>
            <a:r>
              <a:rPr lang="ru-RU" dirty="0" smtClean="0"/>
              <a:t>– 123,3 руб.</a:t>
            </a:r>
          </a:p>
          <a:p>
            <a:pPr algn="ctr"/>
            <a:r>
              <a:rPr lang="ru-RU" dirty="0" smtClean="0"/>
              <a:t>ГБУЗ </a:t>
            </a:r>
            <a:r>
              <a:rPr lang="ru-RU" dirty="0" err="1" smtClean="0"/>
              <a:t>Бессоновская</a:t>
            </a:r>
            <a:r>
              <a:rPr lang="ru-RU" dirty="0" smtClean="0"/>
              <a:t> РБ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558539" y="4556915"/>
            <a:ext cx="2290885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Max </a:t>
            </a:r>
            <a:r>
              <a:rPr lang="ru-RU" dirty="0" smtClean="0"/>
              <a:t>– </a:t>
            </a:r>
            <a:r>
              <a:rPr lang="en-US" dirty="0" smtClean="0"/>
              <a:t>197</a:t>
            </a:r>
            <a:r>
              <a:rPr lang="ru-RU" dirty="0" smtClean="0"/>
              <a:t>,0 руб.</a:t>
            </a:r>
          </a:p>
          <a:p>
            <a:pPr algn="ctr"/>
            <a:r>
              <a:rPr lang="ru-RU" dirty="0" smtClean="0"/>
              <a:t>ГБУЗ ПО госпиталь для ВВ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044950" y="420418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43556" y="1"/>
            <a:ext cx="8848630" cy="43388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средств ОМС медицинскими организациями в 2021 году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5400000">
            <a:off x="3976087" y="-2072197"/>
            <a:ext cx="886415" cy="6413610"/>
          </a:xfrm>
          <a:prstGeom prst="homePlate">
            <a:avLst>
              <a:gd name="adj" fmla="val 124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отремонтировано 1 165 единиц оборудования на сумму 70,3 млн.руб.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3976087" y="-1201149"/>
            <a:ext cx="886415" cy="6413610"/>
          </a:xfrm>
          <a:prstGeom prst="homePlate">
            <a:avLst>
              <a:gd name="adj" fmla="val 124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риобретено 3974 единицы оборудования на сумму  на 60,1 млн.руб.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3976087" y="-284919"/>
            <a:ext cx="886415" cy="6413610"/>
          </a:xfrm>
          <a:prstGeom prst="homePlate">
            <a:avLst>
              <a:gd name="adj" fmla="val 124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приобретено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3 145 единиц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мебели на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сумму 27,5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млн.руб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3942649" y="601494"/>
            <a:ext cx="886416" cy="6413609"/>
          </a:xfrm>
          <a:prstGeom prst="homePlate">
            <a:avLst>
              <a:gd name="adj" fmla="val 124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проведен текущий ремонт зданий на сумму 15,4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млн.руб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 descr="113-1132782_images-for-hospital-vector-freeuse-hospital-clipart.pn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tretch>
            <a:fillRect/>
          </a:stretch>
        </p:blipFill>
        <p:spPr>
          <a:xfrm>
            <a:off x="143556" y="3487980"/>
            <a:ext cx="2187171" cy="1655520"/>
          </a:xfrm>
          <a:prstGeom prst="rect">
            <a:avLst/>
          </a:prstGeom>
        </p:spPr>
      </p:pic>
      <p:pic>
        <p:nvPicPr>
          <p:cNvPr id="11" name="Рисунок 10" descr="Echographie.png"/>
          <p:cNvPicPr>
            <a:picLocks noChangeAspect="1"/>
          </p:cNvPicPr>
          <p:nvPr/>
        </p:nvPicPr>
        <p:blipFill>
          <a:blip r:embed="rId3" cstate="print">
            <a:lum bright="10000" contrast="-10000"/>
          </a:blip>
          <a:stretch>
            <a:fillRect/>
          </a:stretch>
        </p:blipFill>
        <p:spPr>
          <a:xfrm>
            <a:off x="7626100" y="586585"/>
            <a:ext cx="1221640" cy="256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2100" y="739290"/>
            <a:ext cx="8398775" cy="305410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Использование средств </a:t>
            </a:r>
          </a:p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нормированного страхового запаса 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-24235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Финансовое обеспечение ТПОМС в 2021 году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43388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40757" y="768481"/>
            <a:ext cx="2614325" cy="1166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Стоимость ТПОМС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16 645,1 млн.руб.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8454" y="768481"/>
            <a:ext cx="2479312" cy="1166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Межбюджетные трансферты (МБТ)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1 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526,3 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млн.руб.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22271" y="2065023"/>
            <a:ext cx="3731243" cy="6641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Всего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Плановый объем средств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18 171,4 млн.руб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3354" y="2982728"/>
            <a:ext cx="2614324" cy="8039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Стоимость оказанной медицинской помощи (по принятым счетам)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18 365,2 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млн.руб.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78454" y="2982728"/>
            <a:ext cx="2479312" cy="8039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marL="171450" indent="-171450" algn="ctr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в том числе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COVID-19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по всем условиям оказания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3 838,4 млн.руб. </a:t>
            </a:r>
          </a:p>
          <a:p>
            <a:pPr marL="171450" indent="-171450" algn="ctr">
              <a:buFont typeface="Arial" pitchFamily="34" charset="0"/>
              <a:buChar char="•"/>
            </a:pPr>
            <a:endParaRPr lang="ru-RU" sz="16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611336" y="3302368"/>
            <a:ext cx="1853348" cy="30070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5950" y="3970583"/>
            <a:ext cx="2611728" cy="8308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Количество случаев оказания медицинской помощи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7 367 915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8454" y="3970583"/>
            <a:ext cx="2479312" cy="8308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в том числе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COVID-19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по всем условиям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оказания</a:t>
            </a:r>
          </a:p>
          <a:p>
            <a:pPr marL="171450" indent="-171450"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593 111</a:t>
            </a:r>
            <a:endParaRPr lang="ru-RU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611336" y="4235674"/>
            <a:ext cx="1853348" cy="30070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75560" y="3028058"/>
            <a:ext cx="6639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20,9%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6590" y="3970583"/>
            <a:ext cx="7096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8,0%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961180" y="739290"/>
            <a:ext cx="1221640" cy="11932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7-2-coins-png-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3885" y="1000546"/>
            <a:ext cx="880558" cy="573454"/>
          </a:xfrm>
          <a:prstGeom prst="rect">
            <a:avLst/>
          </a:prstGeom>
        </p:spPr>
      </p:pic>
      <p:pic>
        <p:nvPicPr>
          <p:cNvPr id="21" name="Рисунок 20" descr="7-2-coins-png-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2739" y="1082066"/>
            <a:ext cx="880558" cy="573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31477" y="43388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137655" y="2"/>
            <a:ext cx="9144001" cy="433878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софинансирование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оплаты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труда врачей и среднего медицинского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персонала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03946" y="800231"/>
            <a:ext cx="2118409" cy="549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35 384,2 </a:t>
            </a:r>
            <a:r>
              <a:rPr lang="ru-RU" sz="16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3555" y="801707"/>
            <a:ext cx="4760391" cy="54840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18  медицинских организаций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42327" y="739290"/>
            <a:ext cx="20092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54,1 % </a:t>
            </a:r>
            <a:endParaRPr lang="ru-RU" sz="1400" b="1" dirty="0" smtClean="0"/>
          </a:p>
          <a:p>
            <a:pPr algn="ctr"/>
            <a:r>
              <a:rPr lang="ru-RU" sz="1200" i="1" dirty="0" smtClean="0"/>
              <a:t>от </a:t>
            </a:r>
            <a:r>
              <a:rPr lang="ru-RU" sz="1200" i="1" dirty="0"/>
              <a:t>утвержденных </a:t>
            </a:r>
            <a:endParaRPr lang="ru-RU" sz="1200" i="1" dirty="0" smtClean="0"/>
          </a:p>
          <a:p>
            <a:pPr algn="ctr"/>
            <a:r>
              <a:rPr lang="ru-RU" sz="1200" i="1" dirty="0" smtClean="0"/>
              <a:t>бюджетных </a:t>
            </a:r>
            <a:r>
              <a:rPr lang="ru-RU" sz="1200" i="1" dirty="0"/>
              <a:t>ассигнований</a:t>
            </a:r>
          </a:p>
        </p:txBody>
      </p:sp>
      <p:pic>
        <p:nvPicPr>
          <p:cNvPr id="18" name="Рисунок 17" descr="kodirovanie-kirov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7985" y="1655520"/>
            <a:ext cx="1832460" cy="1832460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43555" y="1421924"/>
          <a:ext cx="6871725" cy="3577866"/>
        </p:xfrm>
        <a:graphic>
          <a:graphicData uri="http://schemas.openxmlformats.org/drawingml/2006/table">
            <a:tbl>
              <a:tblPr/>
              <a:tblGrid>
                <a:gridCol w="436136"/>
                <a:gridCol w="2510377"/>
                <a:gridCol w="1017647"/>
                <a:gridCol w="942452"/>
                <a:gridCol w="1965113"/>
              </a:tblGrid>
              <a:tr h="1166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№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Наименование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Направлено средств НСЗ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тыс.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руб. </a:t>
                      </a:r>
                    </a:p>
                  </a:txBody>
                  <a:tcPr marL="4186" marR="4186" marT="4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Использовано средств НСЗ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7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Врачи</a:t>
                      </a:r>
                    </a:p>
                  </a:txBody>
                  <a:tcPr marL="4186" marR="4186" marT="4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СМП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«Башмаковская РБ»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«Белинская РБ»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«Бессоновская РБ»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«Городищенская РБ»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«Земетчинская РБ»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«Иссинская УБ»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«Каменская МРБ» 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«Колышлейская РБ»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«Лунинская РБ»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«Мокшанская РБ»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«Никольская РБ»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«Пензенская РБ»  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634,2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«Кузнецкая МР детская больница» 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1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«Пензенская областная станция скорой медицинской помощи» 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01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«Клиническая больница № 6                                                        имени Г.А. Захарьина» 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824,6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«Городская поликлиника»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«Клиническая больница № 4»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703,1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ГБУЗ «Городская детская поликлиника»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B05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ИТОГО</a:t>
                      </a: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901,8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384,3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186" marR="4186" marT="41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67985" y="3743176"/>
          <a:ext cx="1832460" cy="1271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338"/>
                <a:gridCol w="1019122"/>
              </a:tblGrid>
              <a:tr h="5206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Прирост численности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 2021 году,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Врачи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Средний мед. персонал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4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-51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008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121303" y="596118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586584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На дополнительное профессиональное образование медицинских работников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555" y="666932"/>
            <a:ext cx="88568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dirty="0" smtClean="0"/>
          </a:p>
          <a:p>
            <a:pPr algn="ctr"/>
            <a:r>
              <a:rPr lang="ru-RU" b="1" dirty="0" smtClean="0"/>
              <a:t> в 10 медицинских организаций в размере 381,6 тыс. руб.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 22 специальностям медицинских работников</a:t>
            </a:r>
            <a:endParaRPr lang="ru-RU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6717246"/>
              </p:ext>
            </p:extLst>
          </p:nvPr>
        </p:nvGraphicFramePr>
        <p:xfrm>
          <a:off x="296260" y="1860647"/>
          <a:ext cx="8551480" cy="3184195"/>
        </p:xfrm>
        <a:graphic>
          <a:graphicData uri="http://schemas.openxmlformats.org/drawingml/2006/table">
            <a:tbl>
              <a:tblPr/>
              <a:tblGrid>
                <a:gridCol w="3970330"/>
                <a:gridCol w="1832460"/>
                <a:gridCol w="2748690"/>
              </a:tblGrid>
              <a:tr h="458115"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Наименование медицинской организации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3318" marR="53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Количество медицинских работников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3318" marR="53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Сумма средств для финансового обеспечения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мероприятий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(тыс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. руб.)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53318" marR="533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ГБУЗ «Бессоновская районная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just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ГБУЗ «Никольская районная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just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ФГБУЗ «МСЧ  № 59 ФМБА России»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just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ГБУЗ «Башмаковская районная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just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ГБУЗ «Пензенский городской родильный дом»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just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ГБУЗ «Областной онкологический диспансер»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just">
                        <a:spcAft>
                          <a:spcPts val="375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ГБУЗ «</a:t>
                      </a:r>
                      <a:r>
                        <a:rPr lang="ru-RU" sz="11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Городищенская</a:t>
                      </a: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районная больница»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just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ГБУЗ «Городская детская поликлиника»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just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ГБУЗ "Клиническая больница № 6 им. Г.А. Захарьина"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280">
                <a:tc>
                  <a:txBody>
                    <a:bodyPr/>
                    <a:lstStyle/>
                    <a:p>
                      <a:pPr algn="just">
                        <a:spcAft>
                          <a:spcPts val="375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ГБУЗ «Пензенская областная клиническая больница </a:t>
                      </a:r>
                      <a:endParaRPr lang="ru-RU" sz="11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375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им</a:t>
                      </a: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Н.Н. Бурденко»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just">
                        <a:spcAft>
                          <a:spcPts val="375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381,6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008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7" y="1649984"/>
            <a:ext cx="1950418" cy="275422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121303" y="50400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551572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Н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а дополнительное профессиональное образование медицинских работников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080" y="551573"/>
            <a:ext cx="8771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0416180"/>
              </p:ext>
            </p:extLst>
          </p:nvPr>
        </p:nvGraphicFramePr>
        <p:xfrm>
          <a:off x="1924206" y="828936"/>
          <a:ext cx="7024428" cy="4231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5613"/>
                <a:gridCol w="2039062"/>
                <a:gridCol w="1679753"/>
              </a:tblGrid>
              <a:tr h="160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Специальность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734" marR="6734" marT="6734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0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медработников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734" marR="6734" marT="6734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Сумма, рублей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734" marR="6734" marT="6734" marB="0" anchor="b">
                    <a:solidFill>
                      <a:schemeClr val="tx2"/>
                    </a:solidFill>
                  </a:tcPr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Анестезиология-реаниматология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58,5</a:t>
                      </a:r>
                    </a:p>
                  </a:txBody>
                  <a:tcPr marL="9525" marR="9525" marT="9525" marB="0" anchor="b"/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Кардиология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42,1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Неврология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37,4</a:t>
                      </a:r>
                    </a:p>
                  </a:txBody>
                  <a:tcPr marL="9525" marR="9525" marT="9525" marB="0" anchor="b"/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Хирургия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27,4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Педиатрия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18,5</a:t>
                      </a:r>
                    </a:p>
                  </a:txBody>
                  <a:tcPr marL="9525" marR="9525" marT="9525" marB="0" anchor="b"/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Рентгенология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15,4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Ультразвуковая диагностика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41,1</a:t>
                      </a:r>
                    </a:p>
                  </a:txBody>
                  <a:tcPr marL="9525" marR="9525" marT="9525" marB="0" anchor="b"/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Акушерство и гинекология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29,4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Онкология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13,7</a:t>
                      </a:r>
                    </a:p>
                  </a:txBody>
                  <a:tcPr marL="9525" marR="9525" marT="9525" marB="0" anchor="b"/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Гематология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12,5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Неонатология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12</a:t>
                      </a:r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Общая врачебная практика (семейная медицина)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12,3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Травматология и ортопедия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14,4</a:t>
                      </a:r>
                    </a:p>
                  </a:txBody>
                  <a:tcPr marL="9525" marR="9525" marT="9525" marB="0" anchor="b"/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Нефрология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Детская эндокринология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b"/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Клиническая фармакология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10,4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Терапия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9525" marR="9525" marT="9525" marB="0" anchor="b"/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Детская онкология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Оториноларингология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Ревматология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Скорая медицинская помощь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b"/>
                </a:tc>
              </a:tr>
              <a:tr h="170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Стоматология терапевтическая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,0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607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6734" marR="6734" marT="673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104</a:t>
                      </a:r>
                      <a:endParaRPr lang="ru-RU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6734" marR="6734" marT="673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effectLst/>
                        </a:rPr>
                        <a:t>381,6</a:t>
                      </a:r>
                      <a:endParaRPr lang="ru-RU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6734" marR="6734" marT="673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700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21903424_3-phonoteka_org-p-fon-khimicheskaya-laboratoriya-risunok-3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488230" y="1631286"/>
            <a:ext cx="3206805" cy="320680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0208771"/>
              </p:ext>
            </p:extLst>
          </p:nvPr>
        </p:nvGraphicFramePr>
        <p:xfrm>
          <a:off x="296259" y="1197406"/>
          <a:ext cx="8551481" cy="3661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5571"/>
                <a:gridCol w="1576574"/>
                <a:gridCol w="1839336"/>
              </a:tblGrid>
              <a:tr h="748508"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Наименование медицинской 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организации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accent3">
                        <a:lumMod val="5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Кол-во, </a:t>
                      </a:r>
                    </a:p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шт.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accent3">
                        <a:lumMod val="5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Стоимость, </a:t>
                      </a:r>
                    </a:p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тыс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. руб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accent3">
                        <a:lumMod val="50000"/>
                        <a:alpha val="65000"/>
                      </a:schemeClr>
                    </a:solidFill>
                  </a:tcPr>
                </a:tc>
              </a:tr>
              <a:tr h="473131">
                <a:tc>
                  <a:txBody>
                    <a:bodyPr/>
                    <a:lstStyle/>
                    <a:p>
                      <a:pPr algn="l">
                        <a:spcAft>
                          <a:spcPts val="375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ГБУЗ «Пензенская районная больница»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3 975,2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458115">
                <a:tc>
                  <a:txBody>
                    <a:bodyPr/>
                    <a:lstStyle/>
                    <a:p>
                      <a:pPr algn="l">
                        <a:spcAft>
                          <a:spcPts val="375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ГБУЗ «Городская поликлиника»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>
                          <a:effectLst/>
                        </a:rPr>
                        <a:t>140,0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566216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ГБУЗ «Пензенский городской родильный дом»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5 305,1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566216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ГБУЗ «Клиническая больница №6 им.  Г.А. Захарьина»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8 296,8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566216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ГБУЗ «Пензенская областная клиническая больница им. Н.Н. Бурденко»</a:t>
                      </a:r>
                    </a:p>
                  </a:txBody>
                  <a:tcPr marL="16493" marR="16493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6 044,9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283108">
                <a:tc>
                  <a:txBody>
                    <a:bodyPr/>
                    <a:lstStyle/>
                    <a:p>
                      <a:pPr>
                        <a:spcAft>
                          <a:spcPts val="375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ГБУЗ «Клиническая больница № 4»</a:t>
                      </a:r>
                    </a:p>
                  </a:txBody>
                  <a:tcPr marL="42314" marR="42314" marT="0" marB="0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11 645,8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93" marR="16493" marT="0" marB="0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121303" y="43388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0" y="1"/>
            <a:ext cx="9144001" cy="433879"/>
          </a:xfrm>
          <a:prstGeom prst="rect">
            <a:avLst/>
          </a:prstGeom>
          <a:noFill/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Н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а приобретение медицинского оборудования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75" y="796341"/>
            <a:ext cx="7552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Приобретена 51 единица медицинского оборудования на сумму 35 407,8 тыс. руб.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3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90656323"/>
              </p:ext>
            </p:extLst>
          </p:nvPr>
        </p:nvGraphicFramePr>
        <p:xfrm>
          <a:off x="-9150" y="1502815"/>
          <a:ext cx="4123035" cy="320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128470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оплату медицинской помощи жителям Пензенской области, 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оказанной в других субъектах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73929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5"/>
          <p:cNvSpPr txBox="1">
            <a:spLocks/>
          </p:cNvSpPr>
          <p:nvPr/>
        </p:nvSpPr>
        <p:spPr>
          <a:xfrm>
            <a:off x="1" y="1024328"/>
            <a:ext cx="3994310" cy="9366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77925" tIns="38963" rIns="77925" bIns="38963" rtlCol="0">
            <a:noAutofit/>
          </a:bodyPr>
          <a:lstStyle/>
          <a:p>
            <a:pPr marL="292219" marR="0" lvl="0" indent="-292219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Получили медицинскую помощь в других субъектах РФ</a:t>
            </a:r>
          </a:p>
          <a:p>
            <a:pPr marL="292219" marR="0" lvl="0" indent="-292219" algn="ctr" defTabSz="77925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27 450 человек </a:t>
            </a:r>
          </a:p>
          <a:p>
            <a:pPr marL="292219" marR="0" lvl="0" indent="-292219" algn="ctr" defTabSz="77925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на сумму 687,65 млн.руб.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032000" y="1044000"/>
          <a:ext cx="5039263" cy="35991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7899"/>
                <a:gridCol w="1137898"/>
                <a:gridCol w="812785"/>
                <a:gridCol w="1137898"/>
                <a:gridCol w="812783"/>
              </a:tblGrid>
              <a:tr h="40013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Круглосуточный</a:t>
                      </a:r>
                      <a:r>
                        <a:rPr lang="ru-RU" sz="1000" baseline="0" dirty="0" smtClean="0"/>
                        <a:t> стационар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Дневной стационар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Амбулаторная помощь 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Скорая помощь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anchor="ctr"/>
                </a:tc>
              </a:tr>
              <a:tr h="238545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Всего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79252" rtl="0" eaLnBrk="1" latinLnBrk="0" hangingPunct="1"/>
                      <a:r>
                        <a:rPr lang="ru-RU" sz="1000" b="1" kern="1200" dirty="0" smtClean="0"/>
                        <a:t>70,2%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79252" rtl="0" eaLnBrk="1" latinLnBrk="0" hangingPunct="1"/>
                      <a:r>
                        <a:rPr lang="ru-RU" sz="1000" b="1" kern="1200" dirty="0" smtClean="0"/>
                        <a:t>14,5%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79252" rtl="0" eaLnBrk="1" latinLnBrk="0" hangingPunct="1"/>
                      <a:r>
                        <a:rPr lang="ru-RU" sz="1000" b="1" kern="1200" dirty="0" smtClean="0"/>
                        <a:t>12,2%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79252" rtl="0" eaLnBrk="1" latinLnBrk="0" hangingPunct="1"/>
                      <a:r>
                        <a:rPr lang="ru-RU" sz="1000" b="1" kern="1200" dirty="0" smtClean="0"/>
                        <a:t>3,1%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38545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Онкология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17%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75%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18%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384747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Инфекционные</a:t>
                      </a:r>
                      <a:r>
                        <a:rPr lang="ru-RU" sz="950" b="1" baseline="0" dirty="0" smtClean="0"/>
                        <a:t> болезни</a:t>
                      </a:r>
                      <a:endParaRPr lang="ru-RU" sz="95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16%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238545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Терапия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12%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7%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384747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Травматология и</a:t>
                      </a:r>
                      <a:r>
                        <a:rPr lang="ru-RU" sz="950" b="1" baseline="0" dirty="0" smtClean="0"/>
                        <a:t> ортопедия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7%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384747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Хирургия (абдоминальная)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8%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238545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ЭКО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13%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669136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Лабораторные</a:t>
                      </a:r>
                      <a:r>
                        <a:rPr lang="ru-RU" sz="950" b="1" baseline="0" dirty="0" smtClean="0"/>
                        <a:t> и диагностические исследования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41%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267654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Стоматология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9%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6171487"/>
              </p:ext>
            </p:extLst>
          </p:nvPr>
        </p:nvGraphicFramePr>
        <p:xfrm>
          <a:off x="239109" y="1655520"/>
          <a:ext cx="4027481" cy="2901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-24235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оплату оказанной медицинскую помощь иногородним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50400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7"/>
          <p:cNvSpPr txBox="1">
            <a:spLocks/>
          </p:cNvSpPr>
          <p:nvPr/>
        </p:nvSpPr>
        <p:spPr>
          <a:xfrm>
            <a:off x="143555" y="871622"/>
            <a:ext cx="3970329" cy="1089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92219" marR="0" lvl="0" indent="-292219" algn="ctr" defTabSz="779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Оказана медицинская помощь в медицинских организациях Пензенской области жителям других субъектов РФ </a:t>
            </a:r>
          </a:p>
          <a:p>
            <a:pPr marL="292219" marR="0" lvl="0" indent="-292219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31 770 человек</a:t>
            </a:r>
          </a:p>
          <a:p>
            <a:pPr marL="292219" marR="0" lvl="0" indent="-292219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на  сумму 380,52 млн.руб.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66590" y="891996"/>
          <a:ext cx="4733854" cy="42167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3464"/>
                <a:gridCol w="1107111"/>
                <a:gridCol w="763525"/>
                <a:gridCol w="916230"/>
                <a:gridCol w="763524"/>
              </a:tblGrid>
              <a:tr h="452487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Круглосуточный</a:t>
                      </a:r>
                      <a:r>
                        <a:rPr lang="ru-RU" sz="1000" baseline="0" dirty="0" smtClean="0"/>
                        <a:t> стационар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Дневной стационар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Амбулаторная помощь 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Скорая</a:t>
                      </a:r>
                      <a:r>
                        <a:rPr lang="ru-RU" sz="1000" baseline="0" dirty="0" smtClean="0"/>
                        <a:t> помощь</a:t>
                      </a:r>
                      <a:endParaRPr lang="ru-RU" sz="1000" dirty="0"/>
                    </a:p>
                  </a:txBody>
                  <a:tcPr anchor="ctr"/>
                </a:tc>
              </a:tr>
              <a:tr h="234523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Всего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65,5%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12,7%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16,7%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5,2%</a:t>
                      </a:r>
                      <a:endParaRPr lang="ru-RU" sz="1000" b="1" dirty="0"/>
                    </a:p>
                  </a:txBody>
                  <a:tcPr anchor="ctr"/>
                </a:tc>
              </a:tr>
              <a:tr h="490366">
                <a:tc>
                  <a:txBody>
                    <a:bodyPr/>
                    <a:lstStyle/>
                    <a:p>
                      <a:r>
                        <a:rPr lang="ru-RU" sz="950" b="1" dirty="0" err="1" smtClean="0"/>
                        <a:t>Сердечно-сосудистая</a:t>
                      </a:r>
                      <a:r>
                        <a:rPr lang="ru-RU" sz="950" b="1" baseline="0" dirty="0" smtClean="0"/>
                        <a:t> хирургия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28%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220309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Офтальмология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95%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355338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Инфекционные болезни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23%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355338">
                <a:tc>
                  <a:txBody>
                    <a:bodyPr/>
                    <a:lstStyle/>
                    <a:p>
                      <a:r>
                        <a:rPr lang="ru-RU" sz="950" b="1" baseline="0" dirty="0" smtClean="0"/>
                        <a:t>Акушерство и гинекология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8%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355338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Медицинская реабилитация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6%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355338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Травматология и ортопедия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5%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490366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Лабораторные и диагностические исследования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9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32%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220309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Стоматология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9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20%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220309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Нефрология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11%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  <a:tr h="220309">
                <a:tc>
                  <a:txBody>
                    <a:bodyPr/>
                    <a:lstStyle/>
                    <a:p>
                      <a:r>
                        <a:rPr lang="ru-RU" sz="950" b="1" dirty="0" smtClean="0"/>
                        <a:t>Терапия</a:t>
                      </a:r>
                      <a:endParaRPr lang="ru-RU" sz="9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/>
                        <a:t>5%</a:t>
                      </a:r>
                      <a:endParaRPr lang="ru-RU" sz="9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5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37324125"/>
              </p:ext>
            </p:extLst>
          </p:nvPr>
        </p:nvGraphicFramePr>
        <p:xfrm>
          <a:off x="196769" y="872442"/>
          <a:ext cx="8623140" cy="409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128470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Межтерриториальные расчеты за оказанную медицинскую помощь (в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млн.руб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Приволжский федеральный округ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73929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2100" y="739290"/>
            <a:ext cx="8398775" cy="305410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Информационное сопровождение застрахованных лиц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0"/>
            <a:ext cx="7071103" cy="3986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Информационное сопровождение застрахованных лиц в 2021 году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234286" y="36949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ятиугольник 27"/>
          <p:cNvSpPr/>
          <p:nvPr/>
        </p:nvSpPr>
        <p:spPr>
          <a:xfrm>
            <a:off x="652270" y="535980"/>
            <a:ext cx="5294076" cy="50102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Консультирование по телефону «горячей линии»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Единого </a:t>
            </a:r>
            <a:r>
              <a:rPr lang="ru-RU" sz="12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Контакт-центра</a:t>
            </a:r>
            <a:endParaRPr lang="ru-RU" sz="1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648574" y="1090089"/>
            <a:ext cx="5297771" cy="36212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Телефонный опрос застрахованных лиц</a:t>
            </a:r>
            <a:endParaRPr lang="ru-RU" sz="1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638116" y="1506100"/>
            <a:ext cx="5308230" cy="50102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Консультирование при визитах в МО (Пункты защиты прав пациентов),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 «горячей линии» и оказание практической помощи</a:t>
            </a:r>
            <a:endParaRPr lang="ru-RU" sz="1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638116" y="2046100"/>
            <a:ext cx="5308230" cy="51482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Организация </a:t>
            </a:r>
            <a:r>
              <a:rPr lang="ru-RU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информирования и сопровождения </a:t>
            </a: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 прохождении </a:t>
            </a:r>
            <a:r>
              <a:rPr lang="ru-RU" sz="12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профмероприятий</a:t>
            </a:r>
            <a:endParaRPr lang="ru-RU" sz="1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638116" y="2586100"/>
            <a:ext cx="5308230" cy="40783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Информационное сопровождение при госпитализации</a:t>
            </a:r>
            <a:endParaRPr lang="ru-RU" sz="1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674115" y="3054100"/>
            <a:ext cx="5577640" cy="1502815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Информационное сопровождение связанное с</a:t>
            </a:r>
            <a:r>
              <a:rPr lang="ru-RU" sz="1200" i="1" dirty="0" smtClean="0">
                <a:solidFill>
                  <a:schemeClr val="dk1"/>
                </a:solidFill>
              </a:rPr>
              <a:t> </a:t>
            </a:r>
            <a:r>
              <a:rPr lang="ru-RU" sz="1200" i="1" dirty="0">
                <a:solidFill>
                  <a:schemeClr val="dk1"/>
                </a:solidFill>
              </a:rPr>
              <a:t>новой </a:t>
            </a:r>
            <a:r>
              <a:rPr lang="ru-RU" sz="1200" i="1" dirty="0" err="1">
                <a:solidFill>
                  <a:schemeClr val="dk1"/>
                </a:solidFill>
              </a:rPr>
              <a:t>коронавирусной</a:t>
            </a:r>
            <a:r>
              <a:rPr lang="ru-RU" sz="1200" i="1" dirty="0">
                <a:solidFill>
                  <a:schemeClr val="dk1"/>
                </a:solidFill>
              </a:rPr>
              <a:t> инфекцией </a:t>
            </a:r>
            <a:r>
              <a:rPr lang="en-US" sz="1200" i="1" dirty="0">
                <a:solidFill>
                  <a:schemeClr val="dk1"/>
                </a:solidFill>
              </a:rPr>
              <a:t>COVID – </a:t>
            </a:r>
            <a:r>
              <a:rPr lang="en-US" sz="1200" i="1" dirty="0" smtClean="0">
                <a:solidFill>
                  <a:schemeClr val="dk1"/>
                </a:solidFill>
              </a:rPr>
              <a:t>19</a:t>
            </a:r>
            <a:endParaRPr lang="ru-RU" sz="1200" i="1" dirty="0" smtClean="0">
              <a:solidFill>
                <a:schemeClr val="dk1"/>
              </a:solidFill>
            </a:endParaRPr>
          </a:p>
          <a:p>
            <a:pPr marL="182563">
              <a:buFontTx/>
              <a:buChar char="-"/>
              <a:defRPr/>
            </a:pP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ru-RU" sz="1100" dirty="0" smtClean="0">
                <a:solidFill>
                  <a:schemeClr val="dk1"/>
                </a:solidFill>
              </a:rPr>
              <a:t>Информирование о прохождении углубленной диспансеризации ля граждан, перенесших новую </a:t>
            </a:r>
            <a:r>
              <a:rPr lang="ru-RU" sz="1100" dirty="0" err="1" smtClean="0">
                <a:solidFill>
                  <a:schemeClr val="dk1"/>
                </a:solidFill>
              </a:rPr>
              <a:t>коронавирусную</a:t>
            </a:r>
            <a:r>
              <a:rPr lang="ru-RU" sz="1100" dirty="0" smtClean="0">
                <a:solidFill>
                  <a:schemeClr val="dk1"/>
                </a:solidFill>
              </a:rPr>
              <a:t> инфекцию </a:t>
            </a:r>
            <a:r>
              <a:rPr lang="en-US" sz="1100" dirty="0" smtClean="0">
                <a:solidFill>
                  <a:schemeClr val="dk1"/>
                </a:solidFill>
              </a:rPr>
              <a:t>Covid-19</a:t>
            </a:r>
          </a:p>
          <a:p>
            <a:pPr marL="182563">
              <a:buFontTx/>
              <a:buChar char="-"/>
              <a:defRPr/>
            </a:pP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ru-RU" sz="1100" dirty="0" smtClean="0">
                <a:solidFill>
                  <a:schemeClr val="dk1"/>
                </a:solidFill>
              </a:rPr>
              <a:t>Информирование застрахованных лиц старше 60 лет о необходимости вакцинации против новой </a:t>
            </a:r>
            <a:r>
              <a:rPr lang="ru-RU" sz="1100" dirty="0" err="1" smtClean="0">
                <a:solidFill>
                  <a:schemeClr val="dk1"/>
                </a:solidFill>
              </a:rPr>
              <a:t>коронавирусной</a:t>
            </a:r>
            <a:r>
              <a:rPr lang="ru-RU" sz="1100" dirty="0" smtClean="0">
                <a:solidFill>
                  <a:schemeClr val="dk1"/>
                </a:solidFill>
              </a:rPr>
              <a:t> инфекции </a:t>
            </a:r>
            <a:r>
              <a:rPr lang="en-US" sz="1100" dirty="0" smtClean="0">
                <a:solidFill>
                  <a:schemeClr val="dk1"/>
                </a:solidFill>
              </a:rPr>
              <a:t>Covid-19</a:t>
            </a:r>
            <a:endParaRPr lang="ru-RU" sz="1100" dirty="0" smtClean="0">
              <a:solidFill>
                <a:schemeClr val="dk1"/>
              </a:solidFill>
            </a:endParaRPr>
          </a:p>
          <a:p>
            <a:pPr marL="182563">
              <a:buFontTx/>
              <a:buChar char="-"/>
              <a:defRPr/>
            </a:pPr>
            <a:r>
              <a:rPr lang="ru-RU" sz="1100" dirty="0" smtClean="0">
                <a:solidFill>
                  <a:schemeClr val="dk1"/>
                </a:solidFill>
              </a:rPr>
              <a:t> Информационное сопровождение застрахованных лиц 70 лет и старше с новой </a:t>
            </a:r>
            <a:r>
              <a:rPr lang="ru-RU" sz="1100" dirty="0" err="1" smtClean="0">
                <a:solidFill>
                  <a:schemeClr val="dk1"/>
                </a:solidFill>
              </a:rPr>
              <a:t>коронавирусной</a:t>
            </a:r>
            <a:r>
              <a:rPr lang="ru-RU" sz="1100" dirty="0" smtClean="0">
                <a:solidFill>
                  <a:schemeClr val="dk1"/>
                </a:solidFill>
              </a:rPr>
              <a:t> инфекцией </a:t>
            </a:r>
            <a:r>
              <a:rPr lang="en-US" sz="1100" dirty="0" smtClean="0">
                <a:solidFill>
                  <a:schemeClr val="dk1"/>
                </a:solidFill>
              </a:rPr>
              <a:t>Covid-19</a:t>
            </a:r>
            <a:r>
              <a:rPr lang="ru-RU" sz="1100" dirty="0" smtClean="0">
                <a:solidFill>
                  <a:schemeClr val="dk1"/>
                </a:solidFill>
              </a:rPr>
              <a:t> при</a:t>
            </a:r>
            <a:r>
              <a:rPr lang="en-US" sz="1100" dirty="0" smtClean="0">
                <a:solidFill>
                  <a:schemeClr val="dk1"/>
                </a:solidFill>
              </a:rPr>
              <a:t> </a:t>
            </a:r>
            <a:r>
              <a:rPr lang="ru-RU" sz="1100" dirty="0" smtClean="0">
                <a:solidFill>
                  <a:schemeClr val="dk1"/>
                </a:solidFill>
              </a:rPr>
              <a:t>оказании им медицинской помощи </a:t>
            </a:r>
            <a:endParaRPr lang="ru-RU" sz="1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2" descr="https://cdn.pixabay.com/photo/2020/03/22/10/17/covid-19-4956579_1280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48965" y="3245341"/>
            <a:ext cx="467352" cy="497444"/>
          </a:xfrm>
          <a:prstGeom prst="rect">
            <a:avLst/>
          </a:prstGeom>
          <a:noFill/>
        </p:spPr>
      </p:pic>
      <p:sp>
        <p:nvSpPr>
          <p:cNvPr id="31" name="Полилиния 30"/>
          <p:cNvSpPr/>
          <p:nvPr/>
        </p:nvSpPr>
        <p:spPr>
          <a:xfrm>
            <a:off x="6624000" y="4464000"/>
            <a:ext cx="1527050" cy="610820"/>
          </a:xfrm>
          <a:custGeom>
            <a:avLst/>
            <a:gdLst>
              <a:gd name="connsiteX0" fmla="*/ 223283 w 590697"/>
              <a:gd name="connsiteY0" fmla="*/ 44893 h 344968"/>
              <a:gd name="connsiteX1" fmla="*/ 38986 w 590697"/>
              <a:gd name="connsiteY1" fmla="*/ 115777 h 344968"/>
              <a:gd name="connsiteX2" fmla="*/ 38986 w 590697"/>
              <a:gd name="connsiteY2" fmla="*/ 292986 h 344968"/>
              <a:gd name="connsiteX3" fmla="*/ 272902 w 590697"/>
              <a:gd name="connsiteY3" fmla="*/ 342605 h 344968"/>
              <a:gd name="connsiteX4" fmla="*/ 478465 w 590697"/>
              <a:gd name="connsiteY4" fmla="*/ 307163 h 344968"/>
              <a:gd name="connsiteX5" fmla="*/ 577702 w 590697"/>
              <a:gd name="connsiteY5" fmla="*/ 236279 h 344968"/>
              <a:gd name="connsiteX6" fmla="*/ 556437 w 590697"/>
              <a:gd name="connsiteY6" fmla="*/ 101600 h 344968"/>
              <a:gd name="connsiteX7" fmla="*/ 393404 w 590697"/>
              <a:gd name="connsiteY7" fmla="*/ 16539 h 344968"/>
              <a:gd name="connsiteX8" fmla="*/ 152400 w 590697"/>
              <a:gd name="connsiteY8" fmla="*/ 2363 h 34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697" h="344968">
                <a:moveTo>
                  <a:pt x="223283" y="44893"/>
                </a:moveTo>
                <a:cubicBezTo>
                  <a:pt x="146492" y="59660"/>
                  <a:pt x="69702" y="74428"/>
                  <a:pt x="38986" y="115777"/>
                </a:cubicBezTo>
                <a:cubicBezTo>
                  <a:pt x="8270" y="157126"/>
                  <a:pt x="0" y="255181"/>
                  <a:pt x="38986" y="292986"/>
                </a:cubicBezTo>
                <a:cubicBezTo>
                  <a:pt x="77972" y="330791"/>
                  <a:pt x="199656" y="340242"/>
                  <a:pt x="272902" y="342605"/>
                </a:cubicBezTo>
                <a:cubicBezTo>
                  <a:pt x="346148" y="344968"/>
                  <a:pt x="427665" y="324884"/>
                  <a:pt x="478465" y="307163"/>
                </a:cubicBezTo>
                <a:cubicBezTo>
                  <a:pt x="529265" y="289442"/>
                  <a:pt x="564707" y="270540"/>
                  <a:pt x="577702" y="236279"/>
                </a:cubicBezTo>
                <a:cubicBezTo>
                  <a:pt x="590697" y="202019"/>
                  <a:pt x="587153" y="138223"/>
                  <a:pt x="556437" y="101600"/>
                </a:cubicBezTo>
                <a:cubicBezTo>
                  <a:pt x="525721" y="64977"/>
                  <a:pt x="460743" y="33078"/>
                  <a:pt x="393404" y="16539"/>
                </a:cubicBezTo>
                <a:cubicBezTo>
                  <a:pt x="326065" y="0"/>
                  <a:pt x="239232" y="1181"/>
                  <a:pt x="152400" y="2363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11473" y="1560820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20 707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46552" y="2113635"/>
            <a:ext cx="10214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874 645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05128" y="2571750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19 884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40205" y="3615050"/>
            <a:ext cx="10214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239 326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09651" y="4614920"/>
            <a:ext cx="12089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1 205 416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11474" y="586585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24 511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05128" y="1044700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26 343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" name="Рисунок 39" descr="3_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5775" y="1350110"/>
            <a:ext cx="1808225" cy="1808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37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2175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rgbClr val="595959"/>
                </a:solidFill>
              </a:rPr>
              <a:t>Уровень удовлетворенности оказанной медицинской помощью в 2021  году                                по данным соцопроса ТФОМС и СМО</a:t>
            </a:r>
            <a:endParaRPr lang="en-US" sz="1800" dirty="0" smtClean="0">
              <a:solidFill>
                <a:srgbClr val="595959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86038" y="739775"/>
            <a:ext cx="381793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TextBox 55"/>
          <p:cNvSpPr txBox="1">
            <a:spLocks noChangeArrowheads="1"/>
          </p:cNvSpPr>
          <p:nvPr/>
        </p:nvSpPr>
        <p:spPr bwMode="auto">
          <a:xfrm>
            <a:off x="2281425" y="1502815"/>
            <a:ext cx="211455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dirty="0">
                <a:latin typeface="Calibri" pitchFamily="34" charset="0"/>
              </a:rPr>
              <a:t>Целевой показатель, </a:t>
            </a:r>
          </a:p>
          <a:p>
            <a:r>
              <a:rPr lang="ru-RU" sz="1400" b="1" i="1" dirty="0">
                <a:latin typeface="Calibri" pitchFamily="34" charset="0"/>
              </a:rPr>
              <a:t>установленный ТПОМС </a:t>
            </a:r>
            <a:endParaRPr lang="ru-RU" sz="1400" b="1" i="1" dirty="0" smtClean="0">
              <a:latin typeface="Calibri" pitchFamily="34" charset="0"/>
            </a:endParaRPr>
          </a:p>
          <a:p>
            <a:r>
              <a:rPr lang="ru-RU" sz="1400" b="1" i="1" dirty="0" smtClean="0">
                <a:latin typeface="Calibri" pitchFamily="34" charset="0"/>
              </a:rPr>
              <a:t>на 2021г</a:t>
            </a:r>
            <a:r>
              <a:rPr lang="ru-RU" sz="1400" b="1" i="1" dirty="0">
                <a:latin typeface="Calibri" pitchFamily="34" charset="0"/>
              </a:rPr>
              <a:t>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059785" y="3073556"/>
            <a:ext cx="3319463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i="1" dirty="0">
                <a:solidFill>
                  <a:srgbClr val="254061"/>
                </a:solidFill>
              </a:rPr>
              <a:t>Амбулаторно-поликлиническая </a:t>
            </a:r>
            <a:r>
              <a:rPr lang="ru-RU" sz="1600" i="1" dirty="0" smtClean="0">
                <a:solidFill>
                  <a:srgbClr val="254061"/>
                </a:solidFill>
              </a:rPr>
              <a:t>помощь (1868 респондентов)</a:t>
            </a:r>
            <a:endParaRPr lang="ru-RU" sz="1600" i="1" dirty="0">
              <a:solidFill>
                <a:srgbClr val="25406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905798" y="3073556"/>
            <a:ext cx="153987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59785" y="3728285"/>
            <a:ext cx="2747963" cy="306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i="1" dirty="0">
                <a:solidFill>
                  <a:srgbClr val="254061"/>
                </a:solidFill>
              </a:rPr>
              <a:t>Дневной </a:t>
            </a:r>
            <a:r>
              <a:rPr lang="ru-RU" sz="1600" i="1" dirty="0" smtClean="0">
                <a:solidFill>
                  <a:srgbClr val="254061"/>
                </a:solidFill>
              </a:rPr>
              <a:t>стационар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254061"/>
                </a:solidFill>
              </a:rPr>
              <a:t>(1585 респондентов)</a:t>
            </a:r>
            <a:endParaRPr lang="ru-RU" sz="1600" i="1" dirty="0">
              <a:solidFill>
                <a:srgbClr val="254061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905798" y="3793390"/>
            <a:ext cx="153987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59785" y="4491325"/>
            <a:ext cx="3319463" cy="305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i="1" dirty="0">
                <a:solidFill>
                  <a:srgbClr val="254061"/>
                </a:solidFill>
              </a:rPr>
              <a:t>Круглосуточный </a:t>
            </a:r>
            <a:r>
              <a:rPr lang="ru-RU" sz="1600" i="1" dirty="0" smtClean="0">
                <a:solidFill>
                  <a:srgbClr val="254061"/>
                </a:solidFill>
              </a:rPr>
              <a:t>стационар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254061"/>
                </a:solidFill>
              </a:rPr>
              <a:t>(1972 респондента)</a:t>
            </a:r>
            <a:endParaRPr lang="ru-RU" sz="1600" i="1" dirty="0">
              <a:solidFill>
                <a:srgbClr val="254061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905798" y="4492913"/>
            <a:ext cx="153987" cy="152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pic>
        <p:nvPicPr>
          <p:cNvPr id="18445" name="Рисунок 73" descr="gnomedocuments_10423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61" y="2812056"/>
            <a:ext cx="487924" cy="61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TextBox 33"/>
          <p:cNvSpPr txBox="1">
            <a:spLocks noChangeArrowheads="1"/>
          </p:cNvSpPr>
          <p:nvPr/>
        </p:nvSpPr>
        <p:spPr bwMode="auto">
          <a:xfrm>
            <a:off x="2281425" y="2353940"/>
            <a:ext cx="1564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dirty="0">
                <a:latin typeface="Calibri" pitchFamily="34" charset="0"/>
              </a:rPr>
              <a:t>Факт </a:t>
            </a:r>
            <a:r>
              <a:rPr lang="ru-RU" sz="1400" b="1" i="1" dirty="0" smtClean="0">
                <a:latin typeface="Calibri" pitchFamily="34" charset="0"/>
              </a:rPr>
              <a:t>за 2021 </a:t>
            </a:r>
            <a:r>
              <a:rPr lang="ru-RU" sz="1400" b="1" i="1" dirty="0">
                <a:latin typeface="Calibri" pitchFamily="34" charset="0"/>
              </a:rPr>
              <a:t>год</a:t>
            </a:r>
          </a:p>
        </p:txBody>
      </p:sp>
      <p:sp>
        <p:nvSpPr>
          <p:cNvPr id="18452" name="TextBox 35"/>
          <p:cNvSpPr txBox="1">
            <a:spLocks noChangeArrowheads="1"/>
          </p:cNvSpPr>
          <p:nvPr/>
        </p:nvSpPr>
        <p:spPr bwMode="auto">
          <a:xfrm>
            <a:off x="3961180" y="2353940"/>
            <a:ext cx="1222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91,0%</a:t>
            </a:r>
            <a:endParaRPr lang="ru-RU" sz="2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5525" y="2266340"/>
            <a:ext cx="16793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+ 3,0%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2020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.(88,0%)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1670" y="1502815"/>
            <a:ext cx="1686166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Опрошено </a:t>
            </a:r>
          </a:p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5388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респондента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81425" y="2201235"/>
            <a:ext cx="6566315" cy="651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5106468" y="2430293"/>
            <a:ext cx="305409" cy="152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50" name="TextBox 30"/>
          <p:cNvSpPr txBox="1">
            <a:spLocks noChangeArrowheads="1"/>
          </p:cNvSpPr>
          <p:nvPr/>
        </p:nvSpPr>
        <p:spPr bwMode="auto">
          <a:xfrm>
            <a:off x="4266590" y="1655520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400" b="1" i="1" dirty="0">
                <a:solidFill>
                  <a:srgbClr val="C00000"/>
                </a:solidFill>
                <a:latin typeface="Calibri" pitchFamily="34" charset="0"/>
              </a:rPr>
              <a:t>70,0%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48965" y="891995"/>
            <a:ext cx="855148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 smtClean="0">
                <a:ln w="11430"/>
                <a:solidFill>
                  <a:srgbClr val="CC0000"/>
                </a:solidFill>
              </a:rPr>
              <a:t>Удовлетворенность населения медицинской помощью – один из критериев </a:t>
            </a:r>
          </a:p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 smtClean="0">
                <a:ln w="11430"/>
                <a:solidFill>
                  <a:srgbClr val="CC0000"/>
                </a:solidFill>
              </a:rPr>
              <a:t>доступности и качества медицинской помощи, оказываемой в рамках программы ОМС</a:t>
            </a:r>
            <a:endParaRPr lang="ru-RU" sz="1600" b="1" spc="50" dirty="0">
              <a:ln w="11430"/>
              <a:solidFill>
                <a:srgbClr val="CC0000"/>
              </a:solidFill>
            </a:endParaRPr>
          </a:p>
        </p:txBody>
      </p:sp>
      <p:sp>
        <p:nvSpPr>
          <p:cNvPr id="41" name="Прямоугольник 21"/>
          <p:cNvSpPr/>
          <p:nvPr/>
        </p:nvSpPr>
        <p:spPr>
          <a:xfrm>
            <a:off x="296260" y="891996"/>
            <a:ext cx="8704185" cy="610820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42" name="TextBox 33"/>
          <p:cNvSpPr txBox="1">
            <a:spLocks noChangeArrowheads="1"/>
          </p:cNvSpPr>
          <p:nvPr/>
        </p:nvSpPr>
        <p:spPr bwMode="auto">
          <a:xfrm>
            <a:off x="6709870" y="1655520"/>
            <a:ext cx="1450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Calibri" pitchFamily="34" charset="0"/>
              </a:rPr>
              <a:t>Городское – 70%</a:t>
            </a:r>
          </a:p>
          <a:p>
            <a:r>
              <a:rPr lang="ru-RU" sz="1400" b="1" i="1" dirty="0" smtClean="0">
                <a:latin typeface="Calibri" pitchFamily="34" charset="0"/>
              </a:rPr>
              <a:t>Сельское – 70%</a:t>
            </a:r>
            <a:endParaRPr lang="ru-RU" sz="1400" b="1" i="1" dirty="0">
              <a:latin typeface="Calibri" pitchFamily="34" charset="0"/>
            </a:endParaRPr>
          </a:p>
        </p:txBody>
      </p:sp>
      <p:sp>
        <p:nvSpPr>
          <p:cNvPr id="43" name="TextBox 33"/>
          <p:cNvSpPr txBox="1">
            <a:spLocks noChangeArrowheads="1"/>
          </p:cNvSpPr>
          <p:nvPr/>
        </p:nvSpPr>
        <p:spPr bwMode="auto">
          <a:xfrm>
            <a:off x="6709870" y="2266340"/>
            <a:ext cx="24341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Calibri" pitchFamily="34" charset="0"/>
              </a:rPr>
              <a:t>Городское – 91,8%</a:t>
            </a:r>
          </a:p>
          <a:p>
            <a:r>
              <a:rPr lang="ru-RU" sz="1400" b="1" i="1" dirty="0" smtClean="0">
                <a:latin typeface="Calibri" pitchFamily="34" charset="0"/>
              </a:rPr>
              <a:t>Сельское – 89,4%</a:t>
            </a:r>
          </a:p>
        </p:txBody>
      </p:sp>
      <p:sp>
        <p:nvSpPr>
          <p:cNvPr id="48" name="TextBox 33"/>
          <p:cNvSpPr txBox="1">
            <a:spLocks noChangeArrowheads="1"/>
          </p:cNvSpPr>
          <p:nvPr/>
        </p:nvSpPr>
        <p:spPr bwMode="auto">
          <a:xfrm>
            <a:off x="5259088" y="3728285"/>
            <a:ext cx="1588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Городское – 97,1%</a:t>
            </a: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Сельское – 93,7%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0" name="TextBox 33"/>
          <p:cNvSpPr txBox="1">
            <a:spLocks noChangeArrowheads="1"/>
          </p:cNvSpPr>
          <p:nvPr/>
        </p:nvSpPr>
        <p:spPr bwMode="auto">
          <a:xfrm>
            <a:off x="5259088" y="2964760"/>
            <a:ext cx="1588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Городское – 87,7%</a:t>
            </a: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Сельское – 82,5%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1" name="Рисунок 73" descr="gnomedocuments_10423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021" y="3452136"/>
            <a:ext cx="487924" cy="61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73" descr="gnomedocuments_10423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60" y="4186400"/>
            <a:ext cx="487924" cy="61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33"/>
          <p:cNvSpPr txBox="1">
            <a:spLocks noChangeArrowheads="1"/>
          </p:cNvSpPr>
          <p:nvPr/>
        </p:nvSpPr>
        <p:spPr bwMode="auto">
          <a:xfrm>
            <a:off x="5259088" y="4491810"/>
            <a:ext cx="1588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Городское – 92,0%</a:t>
            </a:r>
          </a:p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Сельское – 92,7%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4" name="TextBox 35"/>
          <p:cNvSpPr txBox="1">
            <a:spLocks noChangeArrowheads="1"/>
          </p:cNvSpPr>
          <p:nvPr/>
        </p:nvSpPr>
        <p:spPr bwMode="auto">
          <a:xfrm>
            <a:off x="3961180" y="2964760"/>
            <a:ext cx="1222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85,4%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5" name="TextBox 35"/>
          <p:cNvSpPr txBox="1">
            <a:spLocks noChangeArrowheads="1"/>
          </p:cNvSpPr>
          <p:nvPr/>
        </p:nvSpPr>
        <p:spPr bwMode="auto">
          <a:xfrm>
            <a:off x="3961180" y="3728285"/>
            <a:ext cx="1222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95,2%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6" name="TextBox 35"/>
          <p:cNvSpPr txBox="1">
            <a:spLocks noChangeArrowheads="1"/>
          </p:cNvSpPr>
          <p:nvPr/>
        </p:nvSpPr>
        <p:spPr bwMode="auto">
          <a:xfrm>
            <a:off x="3961180" y="4491810"/>
            <a:ext cx="1222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93,5%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3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-24235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Медицинские организации, реализующие ТП ОМС в рамках БП ОМС 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территории Пензенской области в 2021 году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281425" y="739290"/>
            <a:ext cx="4886560" cy="39356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ВСЕГО – 79 МЕДИЦИНСКИХ ОРГАНИЗАЦИЙ</a:t>
            </a:r>
            <a:endParaRPr lang="ru-RU" u="sng" dirty="0">
              <a:solidFill>
                <a:schemeClr val="tx1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96259" y="1217972"/>
          <a:ext cx="8551481" cy="35122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50547"/>
                <a:gridCol w="1350234"/>
                <a:gridCol w="1912830"/>
                <a:gridCol w="2137870"/>
              </a:tblGrid>
              <a:tr h="7198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Форма собственности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Доля в общем количестве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Доля расходов</a:t>
                      </a:r>
                      <a:r>
                        <a:rPr lang="ru-RU" sz="1400" baseline="0" dirty="0" smtClean="0"/>
                        <a:t> на реализацию ТПОМС</a:t>
                      </a:r>
                      <a:endParaRPr lang="ru-RU" sz="1400" dirty="0"/>
                    </a:p>
                  </a:txBody>
                  <a:tcPr anchor="ctr"/>
                </a:tc>
              </a:tr>
              <a:tr h="7198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Государственные</a:t>
                      </a:r>
                      <a:r>
                        <a:rPr lang="ru-RU" sz="1400" baseline="0" dirty="0" smtClean="0"/>
                        <a:t> учреждения здравоохранения Пензенской области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49,3%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91,8%</a:t>
                      </a:r>
                      <a:endParaRPr lang="ru-RU" sz="1400" dirty="0"/>
                    </a:p>
                  </a:txBody>
                  <a:tcPr anchor="ctr"/>
                </a:tc>
              </a:tr>
              <a:tr h="5081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Негосударственные учреждения здравоохранения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40,5%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6,2%</a:t>
                      </a:r>
                      <a:endParaRPr lang="ru-RU" sz="1400" dirty="0"/>
                    </a:p>
                  </a:txBody>
                  <a:tcPr anchor="ctr"/>
                </a:tc>
              </a:tr>
              <a:tr h="3434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Федеральные учреждения здравоохранения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7,6%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2,0%</a:t>
                      </a:r>
                      <a:endParaRPr lang="ru-RU" sz="1400" dirty="0"/>
                    </a:p>
                  </a:txBody>
                  <a:tcPr anchor="ctr"/>
                </a:tc>
              </a:tr>
              <a:tr h="3434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Муниципальные учреждения здравоохранения Пензенской области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0,02%</a:t>
                      </a:r>
                      <a:endParaRPr lang="ru-RU" sz="1400" dirty="0"/>
                    </a:p>
                  </a:txBody>
                  <a:tcPr anchor="ctr"/>
                </a:tc>
              </a:tr>
              <a:tr h="3434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Государственные учреждения здравоохранения</a:t>
                      </a:r>
                      <a:r>
                        <a:rPr lang="ru-RU" sz="1400" baseline="0" dirty="0" smtClean="0"/>
                        <a:t> других субъектов РФ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1,3%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0,01%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-90790" y="2298541"/>
            <a:ext cx="2498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Страховые представители</a:t>
            </a:r>
          </a:p>
          <a:p>
            <a:pPr algn="ctr"/>
            <a:r>
              <a:rPr lang="ru-RU" dirty="0" smtClean="0"/>
              <a:t>1 уровня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-90790" y="2806655"/>
            <a:ext cx="2498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Страховые представители</a:t>
            </a:r>
          </a:p>
          <a:p>
            <a:pPr algn="ctr"/>
            <a:r>
              <a:rPr lang="ru-RU" dirty="0" smtClean="0"/>
              <a:t>2 уровня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-98719" y="3308628"/>
            <a:ext cx="2498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Страховые представители</a:t>
            </a:r>
          </a:p>
          <a:p>
            <a:pPr algn="ctr"/>
            <a:r>
              <a:rPr lang="ru-RU" dirty="0" smtClean="0"/>
              <a:t>3 уровня</a:t>
            </a:r>
            <a:endParaRPr lang="ru-RU" dirty="0"/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2828380" y="2019501"/>
            <a:ext cx="3156758" cy="1926594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Реестры счетов на оплату медицинской помощи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150" y="-23015"/>
            <a:ext cx="9144001" cy="456895"/>
          </a:xfrm>
          <a:noFill/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Информационный ресурс ТФОМС Пензенской области (Приказ МЗРФ №108н от 28.02.2019)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06930" y="43743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140_stickman_custom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5" y="1714277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omeInsuranc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49" y="1321870"/>
            <a:ext cx="620246" cy="630126"/>
          </a:xfrm>
          <a:prstGeom prst="rect">
            <a:avLst/>
          </a:prstGeom>
        </p:spPr>
      </p:pic>
      <p:pic>
        <p:nvPicPr>
          <p:cNvPr id="8" name="Рисунок 7" descr="039f3a81b340e8ad1b6a1f2f228385d1-hospital-stroke-icon-by-vexe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9625" y="1253601"/>
            <a:ext cx="707487" cy="612989"/>
          </a:xfrm>
          <a:prstGeom prst="rect">
            <a:avLst/>
          </a:prstGeom>
        </p:spPr>
      </p:pic>
      <p:sp>
        <p:nvSpPr>
          <p:cNvPr id="12" name="Блок-схема: магнитный диск 11"/>
          <p:cNvSpPr/>
          <p:nvPr/>
        </p:nvSpPr>
        <p:spPr>
          <a:xfrm>
            <a:off x="2828381" y="1611296"/>
            <a:ext cx="3156757" cy="1601107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База данных застрахованных граждан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Блок-схема: магнитный диск 1"/>
          <p:cNvSpPr/>
          <p:nvPr/>
        </p:nvSpPr>
        <p:spPr>
          <a:xfrm>
            <a:off x="2828381" y="1195236"/>
            <a:ext cx="3156758" cy="1302774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b="1" dirty="0" smtClean="0">
                <a:solidFill>
                  <a:schemeClr val="bg1"/>
                </a:solidFill>
              </a:rPr>
              <a:t>Информационный ресурс ТФОМС </a:t>
            </a:r>
            <a:endParaRPr lang="en-US" sz="165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50" b="1" i="1" dirty="0" smtClean="0">
                <a:solidFill>
                  <a:schemeClr val="bg1"/>
                </a:solidFill>
              </a:rPr>
              <a:t>(в режиме онлайн</a:t>
            </a:r>
            <a:r>
              <a:rPr lang="en-US" sz="1650" b="1" i="1" dirty="0" smtClean="0">
                <a:solidFill>
                  <a:schemeClr val="bg1"/>
                </a:solidFill>
              </a:rPr>
              <a:t>)</a:t>
            </a:r>
            <a:endParaRPr lang="ru-RU" sz="1650" b="1" i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45195" y="1652251"/>
            <a:ext cx="2032938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3010" y="1322247"/>
            <a:ext cx="12216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СМО</a:t>
            </a:r>
            <a:endParaRPr lang="ru-RU" sz="17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6078795" y="1634119"/>
            <a:ext cx="2310830" cy="1813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41124" y="1290176"/>
            <a:ext cx="32068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Медицинские организации</a:t>
            </a:r>
            <a:endParaRPr lang="ru-RU" sz="1700" dirty="0"/>
          </a:p>
        </p:txBody>
      </p:sp>
      <p:pic>
        <p:nvPicPr>
          <p:cNvPr id="22" name="Рисунок 21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0605" y="4098800"/>
            <a:ext cx="1219200" cy="1219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47230" y="4475389"/>
            <a:ext cx="3860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С разграничением прав доступа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434130" y="1652251"/>
            <a:ext cx="0" cy="220261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404460" y="1652251"/>
            <a:ext cx="0" cy="220261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13032" y="2263935"/>
            <a:ext cx="24982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Заведующие поликлиник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622630" y="2621249"/>
            <a:ext cx="2498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Кабинет медицинской профилактики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629646" y="3218061"/>
            <a:ext cx="2498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Врачи медицинских организаций</a:t>
            </a:r>
          </a:p>
        </p:txBody>
      </p:sp>
      <p:pic>
        <p:nvPicPr>
          <p:cNvPr id="35" name="Рисунок 34" descr="47925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6833" y="1731863"/>
            <a:ext cx="521498" cy="506611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>
            <a:endCxn id="30" idx="1"/>
          </p:cNvCxnSpPr>
          <p:nvPr/>
        </p:nvCxnSpPr>
        <p:spPr>
          <a:xfrm>
            <a:off x="6404460" y="2425517"/>
            <a:ext cx="208572" cy="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408121" y="2807556"/>
            <a:ext cx="208572" cy="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404460" y="3386540"/>
            <a:ext cx="208572" cy="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224880" y="2467672"/>
            <a:ext cx="208572" cy="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228541" y="2973820"/>
            <a:ext cx="208572" cy="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236039" y="3466858"/>
            <a:ext cx="208572" cy="1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965537" y="590135"/>
            <a:ext cx="4869450" cy="40011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доступ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имеют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все участники системы ОМС</a:t>
            </a:r>
          </a:p>
        </p:txBody>
      </p:sp>
      <p:sp>
        <p:nvSpPr>
          <p:cNvPr id="49" name="Стрелка вниз 48"/>
          <p:cNvSpPr/>
          <p:nvPr/>
        </p:nvSpPr>
        <p:spPr>
          <a:xfrm>
            <a:off x="3892780" y="995395"/>
            <a:ext cx="1068935" cy="145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40687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773"/>
            <a:ext cx="9144001" cy="610820"/>
          </a:xfrm>
          <a:noFill/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Информационный ресурс ТФОМС Пензенской области (Приказ МЗРФ №108н от 28.02.2019)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21303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>
            <a:off x="-989675" y="739291"/>
            <a:ext cx="3423805" cy="3664920"/>
          </a:xfrm>
          <a:prstGeom prst="arc">
            <a:avLst>
              <a:gd name="adj1" fmla="val 14758576"/>
              <a:gd name="adj2" fmla="val 688972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Networking-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9290"/>
            <a:ext cx="1823310" cy="182331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586835" y="739291"/>
            <a:ext cx="6413610" cy="13743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8163"/>
            <a:r>
              <a:rPr lang="ru-RU" sz="1600" dirty="0" smtClean="0"/>
              <a:t>Формирование списка лиц, подлежащих профилактическим осмотрам, диспансеризации, в том числе углубленной диспансеризации.</a:t>
            </a:r>
          </a:p>
          <a:p>
            <a:pPr marL="538163"/>
            <a:r>
              <a:rPr lang="ru-RU" sz="1600" dirty="0" smtClean="0"/>
              <a:t>Контроль за своевременностью проведения профилактических мероприятий.</a:t>
            </a:r>
            <a:endParaRPr lang="ru-RU" i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586835" y="2419046"/>
            <a:ext cx="6413610" cy="1527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8163"/>
            <a:r>
              <a:rPr lang="ru-RU" sz="1600" dirty="0" smtClean="0"/>
              <a:t>Формирование списка лиц, подлежащих диспансерному наблюдению в разрезе групп заболеваний (состояний).</a:t>
            </a:r>
          </a:p>
          <a:p>
            <a:pPr marL="538163"/>
            <a:r>
              <a:rPr lang="ru-RU" sz="1600" dirty="0" smtClean="0"/>
              <a:t>Контроль за своевременностью постановки на диспансерный учет.</a:t>
            </a:r>
          </a:p>
          <a:p>
            <a:pPr marL="538163"/>
            <a:r>
              <a:rPr lang="ru-RU" sz="1600" dirty="0" smtClean="0"/>
              <a:t>Контроль за соблюдением сроков посещения врача по диспансерному наблюдению.</a:t>
            </a:r>
            <a:endParaRPr lang="ru-RU" sz="1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586835" y="4251505"/>
            <a:ext cx="6413610" cy="4581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8163"/>
            <a:r>
              <a:rPr lang="ru-RU" i="1" dirty="0" smtClean="0"/>
              <a:t>Учет медицинских экспертиз</a:t>
            </a:r>
            <a:endParaRPr lang="ru-RU" i="1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2281425" y="1350110"/>
            <a:ext cx="30541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1800096" y="1345647"/>
            <a:ext cx="484012" cy="489022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2128720" y="3029865"/>
            <a:ext cx="512705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1670605" y="3793390"/>
            <a:ext cx="629410" cy="77341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2297210" y="4566800"/>
            <a:ext cx="30541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609032" y="4155622"/>
            <a:ext cx="58862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03</a:t>
            </a:r>
            <a:endParaRPr lang="ru-RU" sz="3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86835" y="2724455"/>
            <a:ext cx="58862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02</a:t>
            </a:r>
            <a:endParaRPr lang="ru-RU" sz="3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86835" y="1044700"/>
            <a:ext cx="58862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01</a:t>
            </a:r>
            <a:endParaRPr lang="ru-RU" sz="3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" y="2419045"/>
            <a:ext cx="24341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b="1" dirty="0" smtClean="0"/>
              <a:t>Заведующие поликлиник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b="1" dirty="0" smtClean="0"/>
              <a:t>Кабинет медицинской профилактики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b="1" dirty="0" smtClean="0"/>
              <a:t>Врачи медицинской организации</a:t>
            </a:r>
          </a:p>
          <a:p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—Pngtree—vector-illustration-business-target-team_5046018-1024x10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84272">
            <a:off x="3061127" y="1403693"/>
            <a:ext cx="121492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ТФОМС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084272">
            <a:off x="3213832" y="2319923"/>
            <a:ext cx="121492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СМО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84272">
            <a:off x="4740882" y="2042297"/>
            <a:ext cx="121492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МЗ ПО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084272">
            <a:off x="4320000" y="1250988"/>
            <a:ext cx="121492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100" y="433880"/>
            <a:ext cx="8398775" cy="427574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</a:t>
            </a:r>
            <a:b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128470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Объемы оказанной медицинской помощи в 2021 году по условиям оказания 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(по принятым к оплате счетам)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73929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38795112"/>
              </p:ext>
            </p:extLst>
          </p:nvPr>
        </p:nvGraphicFramePr>
        <p:xfrm>
          <a:off x="296261" y="1275486"/>
          <a:ext cx="8704185" cy="374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221"/>
                <a:gridCol w="1157056"/>
                <a:gridCol w="1157056"/>
                <a:gridCol w="1279873"/>
                <a:gridCol w="1279873"/>
                <a:gridCol w="1402689"/>
                <a:gridCol w="1092417"/>
              </a:tblGrid>
              <a:tr h="89504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Круглосуточный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стационар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Дневной стационар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9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Неотложная медицинская помощь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Обращения по заболеванию в амбулаторных условиях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Профилакти-ческие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посещения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из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них </a:t>
                      </a:r>
                      <a:r>
                        <a:rPr lang="ru-RU" sz="11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профилакти-ческие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осмотры и диспансеризация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Скорая медицинская помощь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458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233 232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случая госпитализации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75 894 случаев лечения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9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584 665 посещений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1 761 949 обращений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3 754 142 посещения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439 619 комплексных посещений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371 570 вызовов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6250">
                <a:tc gridSpan="7"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latin typeface="+mn-lt"/>
                          <a:cs typeface="Times New Roman" pitchFamily="18" charset="0"/>
                        </a:rPr>
                        <a:t>в том числе </a:t>
                      </a:r>
                      <a:r>
                        <a:rPr lang="en-US" sz="1100" b="0" i="1" dirty="0" smtClean="0">
                          <a:latin typeface="+mn-lt"/>
                          <a:cs typeface="Times New Roman" pitchFamily="18" charset="0"/>
                        </a:rPr>
                        <a:t>COVID – 19</a:t>
                      </a:r>
                      <a:endParaRPr lang="ru-RU" sz="11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458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45 945</a:t>
                      </a:r>
                    </a:p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случая госпитализации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C9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122 479 обращений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19 295 вызовов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51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19,7%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0%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9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0%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6,9%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0%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0%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5,2%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8835">
                <a:tc gridSpan="7"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latin typeface="+mn-lt"/>
                          <a:cs typeface="Times New Roman" pitchFamily="18" charset="0"/>
                        </a:rPr>
                        <a:t>Исполнение плановых показателей </a:t>
                      </a:r>
                      <a:endParaRPr lang="ru-RU" sz="11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685766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685766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17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109,9%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97,0%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9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84,5%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A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76,9%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A3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100%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76,2%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100%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4726">
                <a:tc>
                  <a:txBody>
                    <a:bodyPr/>
                    <a:lstStyle/>
                    <a:p>
                      <a:pPr marL="0" algn="ctr" defTabSz="685766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+ 21 063 случаев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66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- 2 359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случаев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9FB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66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- 107 235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посещений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A3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66" rtl="0" eaLnBrk="1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- 528 590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обращений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A3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66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66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-136 956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766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1976015" y="739290"/>
            <a:ext cx="610820" cy="6108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ospital-B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444" y="740076"/>
            <a:ext cx="610819" cy="610819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01670" y="739290"/>
            <a:ext cx="610820" cy="6108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5df38bc7bba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089" y="877194"/>
            <a:ext cx="437009" cy="30541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044505" y="740247"/>
            <a:ext cx="610820" cy="6108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44950" y="739290"/>
            <a:ext cx="610820" cy="61082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/>
          <p:cNvSpPr/>
          <p:nvPr/>
        </p:nvSpPr>
        <p:spPr>
          <a:xfrm>
            <a:off x="8084215" y="739290"/>
            <a:ext cx="610820" cy="6108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travmy-v-bodibildinge-foto-1024x77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111941" y="813401"/>
            <a:ext cx="537332" cy="414529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266589" y="739290"/>
            <a:ext cx="610820" cy="6108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D:\_PR_\Презентация Пензенская область\2021\Выступления в МЗ ПО\картинки\hospital-patient-vector-4292b5d6cd949b7ded1bfc05f633a17437fc5195e460e0a63934f3c119fe3c0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6590" y="653609"/>
            <a:ext cx="610820" cy="610820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5488230" y="739290"/>
            <a:ext cx="610820" cy="6108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kisspng-physician-health-care-icon-vector-doctor-material-5a918b93625eb4869661171519487891402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24675" y="806313"/>
            <a:ext cx="561204" cy="56120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6862575" y="739290"/>
            <a:ext cx="610820" cy="6108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376-3767221_svg-transparent-library-healthcare-clipart-health-administration-svg-transparent-library-healthcare-clipar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5103" y="767642"/>
            <a:ext cx="523756" cy="547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128470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Оказание медицинской помощи по профилю «Инфекционные болезни» в 2021 году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586585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39327506"/>
              </p:ext>
            </p:extLst>
          </p:nvPr>
        </p:nvGraphicFramePr>
        <p:xfrm>
          <a:off x="509362" y="957784"/>
          <a:ext cx="8338377" cy="34396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46408"/>
                <a:gridCol w="1194519"/>
                <a:gridCol w="1286200"/>
                <a:gridCol w="1417743"/>
                <a:gridCol w="1293507"/>
              </a:tblGrid>
              <a:tr h="68934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Установлено в ТПОМС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За счет средств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федерального бюджета и средств федерального фонда ОМС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ТПОМС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федерального бюджета и средства федерального фонда ОМС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3066"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Объемы госпитализаций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18 714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19 092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37 806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62 775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8881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 том числе</a:t>
                      </a: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COVID-19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 прочие инфекционные заболевания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45 945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16 830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298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Расходы на оказание стационарной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медицинской помощи (в млн. руб.)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624,1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1 526,3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2 150,4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3 745,4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8881"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 том числе </a:t>
                      </a:r>
                    </a:p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COVID-19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(в млн. руб.)</a:t>
                      </a:r>
                    </a:p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прочие инфекционные заболевания (в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3 470,9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274,5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07256" y="739291"/>
            <a:ext cx="952529" cy="8878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kisspng-physician-health-care-icon-vector-doctor-material-5a918b93625eb486966117151948789140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19" y="775115"/>
            <a:ext cx="887494" cy="887494"/>
          </a:xfrm>
          <a:prstGeom prst="rect">
            <a:avLst/>
          </a:prstGeom>
        </p:spPr>
      </p:pic>
      <p:pic>
        <p:nvPicPr>
          <p:cNvPr id="8" name="Рисунок 7" descr="COVID-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554" y="1055988"/>
            <a:ext cx="818883" cy="384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rot="3280308">
            <a:off x="446159" y="1976362"/>
            <a:ext cx="2976043" cy="2859676"/>
          </a:xfrm>
          <a:prstGeom prst="rect">
            <a:avLst/>
          </a:prstGeom>
          <a:blipFill dpi="0" rotWithShape="1">
            <a:blip r:embed="rId2" cstate="print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51755" y="0"/>
            <a:ext cx="2901395" cy="2724455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44950" y="43388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96259" y="1502815"/>
          <a:ext cx="8551481" cy="32068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41270"/>
                <a:gridCol w="937608"/>
                <a:gridCol w="937608"/>
                <a:gridCol w="1594770"/>
                <a:gridCol w="1594770"/>
                <a:gridCol w="1745455"/>
              </a:tblGrid>
              <a:tr h="267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 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объемы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сумма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средняя стоимость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7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ВСЕГО </a:t>
                      </a:r>
                      <a:r>
                        <a:rPr lang="en-US" sz="1200" u="none" strike="noStrike" dirty="0"/>
                        <a:t>COVID-19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45 945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3 470 890 </a:t>
                      </a:r>
                      <a:r>
                        <a:rPr lang="ru-RU" sz="1200" u="none" strike="noStrike" dirty="0" smtClean="0"/>
                        <a:t>315,3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75 </a:t>
                      </a:r>
                      <a:r>
                        <a:rPr lang="ru-RU" sz="1200" u="none" strike="noStrike" dirty="0" smtClean="0"/>
                        <a:t>544,5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</a:tr>
              <a:tr h="267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в том числе: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bg1">
                        <a:alpha val="6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bg1">
                        <a:alpha val="6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bg1">
                        <a:alpha val="6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bg1">
                        <a:alpha val="63000"/>
                      </a:schemeClr>
                    </a:solidFill>
                  </a:tcPr>
                </a:tc>
              </a:tr>
              <a:tr h="4174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легкое течение заболевания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16 267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35,4%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985 188 </a:t>
                      </a:r>
                      <a:r>
                        <a:rPr lang="ru-RU" sz="1200" u="none" strike="noStrike" dirty="0" smtClean="0"/>
                        <a:t>923,5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28,4%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60 </a:t>
                      </a:r>
                      <a:r>
                        <a:rPr lang="ru-RU" sz="1200" u="none" strike="noStrike" dirty="0" smtClean="0"/>
                        <a:t>563,7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</a:tr>
              <a:tr h="522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среднетяжелое течение заболевания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24 385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53,1%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1 974 177 </a:t>
                      </a:r>
                      <a:r>
                        <a:rPr lang="ru-RU" sz="1200" u="none" strike="noStrike" dirty="0" smtClean="0"/>
                        <a:t>259,4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56,9%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80 </a:t>
                      </a:r>
                      <a:r>
                        <a:rPr lang="ru-RU" sz="1200" u="none" strike="noStrike" dirty="0" smtClean="0"/>
                        <a:t>958,7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</a:tr>
              <a:tr h="522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тяжелое течение заболевания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2 883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6,3%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331 541 </a:t>
                      </a:r>
                      <a:r>
                        <a:rPr lang="ru-RU" sz="1200" u="none" strike="noStrike" dirty="0" smtClean="0"/>
                        <a:t>209,2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9,6%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114 </a:t>
                      </a:r>
                      <a:r>
                        <a:rPr lang="ru-RU" sz="1200" u="none" strike="noStrike" dirty="0" smtClean="0"/>
                        <a:t>998,7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</a:tr>
              <a:tr h="522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крайне тяжелое течение заболевания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1 893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4,1%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159 959 </a:t>
                      </a:r>
                      <a:r>
                        <a:rPr lang="ru-RU" sz="1200" u="none" strike="noStrike" dirty="0" smtClean="0"/>
                        <a:t>530,7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4,6%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84 </a:t>
                      </a:r>
                      <a:r>
                        <a:rPr lang="ru-RU" sz="1200" u="none" strike="noStrike" dirty="0" smtClean="0"/>
                        <a:t>500,5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</a:tr>
              <a:tr h="420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долечивание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517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1,1%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20 023 </a:t>
                      </a:r>
                      <a:r>
                        <a:rPr lang="ru-RU" sz="1200" u="none" strike="noStrike" dirty="0" smtClean="0"/>
                        <a:t>392,5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0,6%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38 </a:t>
                      </a:r>
                      <a:r>
                        <a:rPr lang="ru-RU" sz="1200" u="none" strike="noStrike" dirty="0" smtClean="0"/>
                        <a:t>729,9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00" marR="8000" marT="8000" marB="0" anchor="ctr"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3556" y="-24235"/>
            <a:ext cx="8848630" cy="58658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Оказание медицинской помощи по профилю «Инфекционные болезни» в 2021 году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310" y="739290"/>
            <a:ext cx="5344675" cy="61082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Структура случаев COVID-19 по степени тяжести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(пролеченные на территории Пензенской области)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3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86835" y="3182570"/>
            <a:ext cx="3512215" cy="196093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5418171"/>
              </p:ext>
            </p:extLst>
          </p:nvPr>
        </p:nvGraphicFramePr>
        <p:xfrm>
          <a:off x="143555" y="659432"/>
          <a:ext cx="8964211" cy="3728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7184"/>
                <a:gridCol w="1063212"/>
                <a:gridCol w="269492"/>
                <a:gridCol w="1083864"/>
                <a:gridCol w="1056646"/>
                <a:gridCol w="1914072"/>
                <a:gridCol w="1431461"/>
                <a:gridCol w="208280"/>
              </a:tblGrid>
              <a:tr h="382851"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План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Факт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Уровень исполнения,</a:t>
                      </a:r>
                      <a:r>
                        <a:rPr lang="ru-RU" sz="1400" b="1" u="sng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%</a:t>
                      </a:r>
                      <a:endParaRPr lang="ru-RU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88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2021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79252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2021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2020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920">
                <a:tc gridSpan="7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- Объем медицинской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 помощи ( в случаях лечения)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192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Пензенская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область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12 159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12 182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79252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11 120</a:t>
                      </a:r>
                      <a:endParaRPr lang="ru-RU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100,2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85,8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3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ПФО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105,3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95,9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920">
                <a:tc gridSpan="7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- Финансовое обеспечение, тыс.руб.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92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Пензенская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область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1 343 891,8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1 145 698,0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1 149 677,8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85,3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87,3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43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ПФО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88,3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89,3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920">
                <a:tc gridSpan="8"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- Средняя стоимость финансового обеспечения 1 случая, руб.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92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Пензенская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область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110 526,5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94 048,4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103 388,3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85,1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101,8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92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ПФО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83,9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93,1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773"/>
            <a:ext cx="9144001" cy="408107"/>
          </a:xfrm>
          <a:noFill/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Оказание медицинской помощи по профилю «Онкология»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21303" y="43388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517871"/>
            <a:ext cx="3655770" cy="30541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Круглосуточный стационар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6" name="Picture 4" descr="https://clipart-best.com/img/exclamation-mark/exclamation-mark-clip-art-5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204" y="3780778"/>
            <a:ext cx="351651" cy="305410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>
            <a:off x="6867952" y="3793390"/>
            <a:ext cx="0" cy="30541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98575" y="2744705"/>
            <a:ext cx="0" cy="30541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6862575" y="1736705"/>
            <a:ext cx="0" cy="30541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424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86835" y="3182570"/>
            <a:ext cx="3512215" cy="1960930"/>
          </a:xfrm>
          <a:prstGeom prst="rect">
            <a:avLst/>
          </a:prstGeom>
          <a:blipFill dpi="0" rotWithShape="1">
            <a:blip r:embed="rId3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63431" y="433880"/>
            <a:ext cx="290139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9327235"/>
              </p:ext>
            </p:extLst>
          </p:nvPr>
        </p:nvGraphicFramePr>
        <p:xfrm>
          <a:off x="143555" y="839371"/>
          <a:ext cx="9000446" cy="3367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7986"/>
                <a:gridCol w="1148993"/>
                <a:gridCol w="1340492"/>
                <a:gridCol w="1340492"/>
                <a:gridCol w="1487015"/>
                <a:gridCol w="1385468"/>
              </a:tblGrid>
              <a:tr h="363168"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План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4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Факт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Уровень исполнения,</a:t>
                      </a:r>
                      <a:r>
                        <a:rPr lang="ru-RU" sz="1400" b="1" u="sng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%</a:t>
                      </a:r>
                      <a:endParaRPr lang="ru-RU" sz="1400" b="1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7068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2021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79252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2021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2020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66215">
                <a:tc gridSpan="6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- Объем медицинской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 помощи ( в случаях лечения)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Пензенская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область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8 886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11 505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11 962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129,5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133,0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5836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ПФО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125,5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117,5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66215">
                <a:tc gridSpan="6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- Финансовое обеспечение, тыс.руб.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 anchor="ctr"/>
                </a:tc>
              </a:tr>
              <a:tr h="2662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Пензенская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область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757 922,6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796 650,6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798 653,4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105,1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113,6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5836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ПФО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112,2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114,3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66215">
                <a:tc gridSpan="6"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- Средняя стоимость финансового обеспечения 1 случая, руб.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662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Пензенская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область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85 294,0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66 243,9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66 765,9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81,2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85,4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5836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ПФО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89,4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97,3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https://clipart-best.com/img/exclamation-mark/exclamation-mark-clip-art-5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4448" y="3487980"/>
            <a:ext cx="351652" cy="305410"/>
          </a:xfrm>
          <a:prstGeom prst="rect">
            <a:avLst/>
          </a:prstGeom>
          <a:noFill/>
        </p:spPr>
      </p:pic>
      <p:cxnSp>
        <p:nvCxnSpPr>
          <p:cNvPr id="3" name="Прямая со стрелкой 2"/>
          <p:cNvCxnSpPr/>
          <p:nvPr/>
        </p:nvCxnSpPr>
        <p:spPr>
          <a:xfrm>
            <a:off x="7305728" y="3487980"/>
            <a:ext cx="0" cy="30541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739290"/>
            <a:ext cx="3350360" cy="30541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Дневной стационар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0" y="25773"/>
            <a:ext cx="9144001" cy="408107"/>
          </a:xfrm>
          <a:noFill/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Оказание медицинской помощи по профилю «Онкология»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8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16273</TotalTime>
  <Words>4423</Words>
  <Application>Microsoft Office PowerPoint</Application>
  <PresentationFormat>Экран (16:9)</PresentationFormat>
  <Paragraphs>1529</Paragraphs>
  <Slides>43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ПОКАЗАТЕЛИ ДЕЯТЕЛЬНОСТИ  ТФОМС ПЕНЗЕНСКОЙ ОБЛАСТИ  ЗА 2021 ГОД </vt:lpstr>
      <vt:lpstr> Особенности реализации  Территориальной программы  обязательного медицинского страхования  на территории Пензенской области  в 2021 году</vt:lpstr>
      <vt:lpstr>Финансовое обеспечение ТПОМС в 2021 году</vt:lpstr>
      <vt:lpstr>Медицинские организации, реализующие ТП ОМС в рамках БП ОМС  на территории Пензенской области в 2021 году</vt:lpstr>
      <vt:lpstr>Объемы оказанной медицинской помощи в 2021 году по условиям оказания  (по принятым к оплате счетам)</vt:lpstr>
      <vt:lpstr>Оказание медицинской помощи по профилю «Инфекционные болезни» в 2021 году</vt:lpstr>
      <vt:lpstr>Оказание медицинской помощи по профилю «Инфекционные болезни» в 2021 году</vt:lpstr>
      <vt:lpstr>Оказание медицинской помощи по профилю «Онкология»</vt:lpstr>
      <vt:lpstr>Оказание медицинской помощи по профилю «Онкология»</vt:lpstr>
      <vt:lpstr>Оказание медицинской помощи по профилю «Онкология»</vt:lpstr>
      <vt:lpstr>Оказание высокотехнологичной медицинской помощи (без ФГБУЗ)</vt:lpstr>
      <vt:lpstr>Диагностические исследования, проводимые в амбулаторных условиях в 2021 году</vt:lpstr>
      <vt:lpstr>Слайд 13</vt:lpstr>
      <vt:lpstr>Результаты контрольно-экспертных мероприятий,  проведенных экспертами СМО в 2021 году </vt:lpstr>
      <vt:lpstr>Результаты экспертизы качества медицинской помощи в разрезе поводов за 2021 год</vt:lpstr>
      <vt:lpstr>Слайд 16</vt:lpstr>
      <vt:lpstr>Рейтинговые показатели выявленных нарушений в разрезе тематик экспертиз качества медицинской помощи</vt:lpstr>
      <vt:lpstr>Рейтинговые показатели выявленных нарушений в разрезе тематик экспертиз качества медицинской помощи</vt:lpstr>
      <vt:lpstr>Рейтинговые показатели выявленных нарушений в разрезе тематик экспертиз качества медицинской помощи</vt:lpstr>
      <vt:lpstr>Рейтинговые показатели выявленных нарушений в разрезе тематик экспертиз качества медицинской помощи</vt:lpstr>
      <vt:lpstr>Рейтинговые показатели выявленных нарушений в разрезе тематик экспертиз качества медицинской помощи</vt:lpstr>
      <vt:lpstr>Слайд 22</vt:lpstr>
      <vt:lpstr>Расходы медицинских организаций за 2021 год</vt:lpstr>
      <vt:lpstr>Структура расходов средств ОМС на оказание  медицинской помощи  в рамках реализации ТП ОМС за 2021 год в сравнении с 2020 годом </vt:lpstr>
      <vt:lpstr>Исполнение индикатива уровня среднемесячной заработной платы в рамках реализации Указа Президента от 07.05.2012 № 597  в 2021 году </vt:lpstr>
      <vt:lpstr>Использование средств ОМС на приобретение лекарственных препаратов  и медицинских изделий в 2021 году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На оплату медицинской помощи жителям Пензенской области,  оказанной в других субъектах </vt:lpstr>
      <vt:lpstr>На оплату оказанной медицинскую помощь иногородним</vt:lpstr>
      <vt:lpstr>Межтерриториальные расчеты за оказанную медицинскую помощь (в млн.руб) Приволжский федеральный округ</vt:lpstr>
      <vt:lpstr>Слайд 37</vt:lpstr>
      <vt:lpstr>Информационное сопровождение застрахованных лиц в 2021 году</vt:lpstr>
      <vt:lpstr>Уровень удовлетворенности оказанной медицинской помощью в 2021  году                                по данным соцопроса ТФОМС и СМО</vt:lpstr>
      <vt:lpstr>Информационный ресурс ТФОМС Пензенской области (Приказ МЗРФ №108н от 28.02.2019)</vt:lpstr>
      <vt:lpstr>Информационный ресурс ТФОМС Пензенской области (Приказ МЗРФ №108н от 28.02.2019)</vt:lpstr>
      <vt:lpstr>Слайд 42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Usova</cp:lastModifiedBy>
  <cp:revision>1671</cp:revision>
  <cp:lastPrinted>2022-03-11T11:14:32Z</cp:lastPrinted>
  <dcterms:created xsi:type="dcterms:W3CDTF">2013-08-21T19:17:07Z</dcterms:created>
  <dcterms:modified xsi:type="dcterms:W3CDTF">2022-05-30T12:38:12Z</dcterms:modified>
</cp:coreProperties>
</file>