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15"/>
  </p:notesMasterIdLst>
  <p:handoutMasterIdLst>
    <p:handoutMasterId r:id="rId16"/>
  </p:handoutMasterIdLst>
  <p:sldIdLst>
    <p:sldId id="613" r:id="rId2"/>
    <p:sldId id="614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539" r:id="rId11"/>
    <p:sldId id="541" r:id="rId12"/>
    <p:sldId id="540" r:id="rId13"/>
    <p:sldId id="542" r:id="rId14"/>
  </p:sldIdLst>
  <p:sldSz cx="9144000" cy="5143500" type="screen16x9"/>
  <p:notesSz cx="6797675" cy="987425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4" userDrawn="1">
          <p15:clr>
            <a:srgbClr val="A4A3A4"/>
          </p15:clr>
        </p15:guide>
        <p15:guide id="2" pos="2218" userDrawn="1">
          <p15:clr>
            <a:srgbClr val="A4A3A4"/>
          </p15:clr>
        </p15:guide>
        <p15:guide id="3" orient="horz" pos="3179" userDrawn="1">
          <p15:clr>
            <a:srgbClr val="A4A3A4"/>
          </p15:clr>
        </p15:guide>
        <p15:guide id="4" pos="2192" userDrawn="1">
          <p15:clr>
            <a:srgbClr val="A4A3A4"/>
          </p15:clr>
        </p15:guide>
        <p15:guide id="5" orient="horz" pos="3174" userDrawn="1">
          <p15:clr>
            <a:srgbClr val="A4A3A4"/>
          </p15:clr>
        </p15:guide>
        <p15:guide id="6" orient="horz" pos="3150" userDrawn="1">
          <p15:clr>
            <a:srgbClr val="A4A3A4"/>
          </p15:clr>
        </p15:guide>
        <p15:guide id="7" pos="2189" userDrawn="1">
          <p15:clr>
            <a:srgbClr val="A4A3A4"/>
          </p15:clr>
        </p15:guide>
        <p15:guide id="8" pos="2163" userDrawn="1">
          <p15:clr>
            <a:srgbClr val="A4A3A4"/>
          </p15:clr>
        </p15:guide>
        <p15:guide id="9" orient="horz" pos="3184" userDrawn="1">
          <p15:clr>
            <a:srgbClr val="A4A3A4"/>
          </p15:clr>
        </p15:guide>
        <p15:guide id="10" orient="horz" pos="3160" userDrawn="1">
          <p15:clr>
            <a:srgbClr val="A4A3A4"/>
          </p15:clr>
        </p15:guide>
        <p15:guide id="11" orient="horz" pos="3155" userDrawn="1">
          <p15:clr>
            <a:srgbClr val="A4A3A4"/>
          </p15:clr>
        </p15:guide>
        <p15:guide id="12" orient="horz" pos="3131" userDrawn="1">
          <p15:clr>
            <a:srgbClr val="A4A3A4"/>
          </p15:clr>
        </p15:guide>
        <p15:guide id="13" pos="2200" userDrawn="1">
          <p15:clr>
            <a:srgbClr val="A4A3A4"/>
          </p15:clr>
        </p15:guide>
        <p15:guide id="14" pos="2174" userDrawn="1">
          <p15:clr>
            <a:srgbClr val="A4A3A4"/>
          </p15:clr>
        </p15:guide>
        <p15:guide id="15" pos="2171" userDrawn="1">
          <p15:clr>
            <a:srgbClr val="A4A3A4"/>
          </p15:clr>
        </p15:guide>
        <p15:guide id="16" pos="2145" userDrawn="1">
          <p15:clr>
            <a:srgbClr val="A4A3A4"/>
          </p15:clr>
        </p15:guide>
        <p15:guide id="17" orient="horz" pos="3183">
          <p15:clr>
            <a:srgbClr val="A4A3A4"/>
          </p15:clr>
        </p15:guide>
        <p15:guide id="18" orient="horz" pos="3158">
          <p15:clr>
            <a:srgbClr val="A4A3A4"/>
          </p15:clr>
        </p15:guide>
        <p15:guide id="19" orient="horz" pos="3153">
          <p15:clr>
            <a:srgbClr val="A4A3A4"/>
          </p15:clr>
        </p15:guide>
        <p15:guide id="20" orient="horz" pos="3129">
          <p15:clr>
            <a:srgbClr val="A4A3A4"/>
          </p15:clr>
        </p15:guide>
        <p15:guide id="21" orient="horz" pos="3163">
          <p15:clr>
            <a:srgbClr val="A4A3A4"/>
          </p15:clr>
        </p15:guide>
        <p15:guide id="22" orient="horz" pos="3139">
          <p15:clr>
            <a:srgbClr val="A4A3A4"/>
          </p15:clr>
        </p15:guide>
        <p15:guide id="23" orient="horz" pos="3134">
          <p15:clr>
            <a:srgbClr val="A4A3A4"/>
          </p15:clr>
        </p15:guide>
        <p15:guide id="24" orient="horz" pos="3110">
          <p15:clr>
            <a:srgbClr val="A4A3A4"/>
          </p15:clr>
        </p15:guide>
        <p15:guide id="25" pos="2214">
          <p15:clr>
            <a:srgbClr val="A4A3A4"/>
          </p15:clr>
        </p15:guide>
        <p15:guide id="26" pos="2188">
          <p15:clr>
            <a:srgbClr val="A4A3A4"/>
          </p15:clr>
        </p15:guide>
        <p15:guide id="27" pos="2185">
          <p15:clr>
            <a:srgbClr val="A4A3A4"/>
          </p15:clr>
        </p15:guide>
        <p15:guide id="28" pos="2159">
          <p15:clr>
            <a:srgbClr val="A4A3A4"/>
          </p15:clr>
        </p15:guide>
        <p15:guide id="29" pos="2196">
          <p15:clr>
            <a:srgbClr val="A4A3A4"/>
          </p15:clr>
        </p15:guide>
        <p15:guide id="30" pos="2170">
          <p15:clr>
            <a:srgbClr val="A4A3A4"/>
          </p15:clr>
        </p15:guide>
        <p15:guide id="31" pos="2167">
          <p15:clr>
            <a:srgbClr val="A4A3A4"/>
          </p15:clr>
        </p15:guide>
        <p15:guide id="3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EFF0F1"/>
    <a:srgbClr val="E9EFF7"/>
    <a:srgbClr val="FFFF99"/>
    <a:srgbClr val="080808"/>
    <a:srgbClr val="FFFFCC"/>
    <a:srgbClr val="DCE6F2"/>
    <a:srgbClr val="85A7D1"/>
    <a:srgbClr val="C8D7EA"/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>
      <p:cViewPr varScale="1">
        <p:scale>
          <a:sx n="141" d="100"/>
          <a:sy n="141" d="100"/>
        </p:scale>
        <p:origin x="666" y="120"/>
      </p:cViewPr>
      <p:guideLst>
        <p:guide orient="horz" pos="2160"/>
        <p:guide pos="312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3204"/>
        <p:guide pos="2218"/>
        <p:guide orient="horz" pos="3179"/>
        <p:guide pos="2192"/>
        <p:guide orient="horz" pos="3174"/>
        <p:guide orient="horz" pos="3150"/>
        <p:guide pos="2189"/>
        <p:guide pos="2163"/>
        <p:guide orient="horz" pos="3184"/>
        <p:guide orient="horz" pos="3160"/>
        <p:guide orient="horz" pos="3155"/>
        <p:guide orient="horz" pos="3131"/>
        <p:guide pos="2200"/>
        <p:guide pos="2174"/>
        <p:guide pos="2171"/>
        <p:guide pos="2145"/>
        <p:guide orient="horz" pos="3183"/>
        <p:guide orient="horz" pos="3158"/>
        <p:guide orient="horz" pos="3153"/>
        <p:guide orient="horz" pos="3129"/>
        <p:guide orient="horz" pos="3163"/>
        <p:guide orient="horz" pos="3139"/>
        <p:guide orient="horz" pos="3134"/>
        <p:guide orient="horz" pos="3110"/>
        <p:guide pos="2214"/>
        <p:guide pos="2188"/>
        <p:guide pos="2185"/>
        <p:guide pos="2159"/>
        <p:guide pos="2196"/>
        <p:guide pos="2170"/>
        <p:guide pos="2167"/>
        <p:guide pos="2141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01206592371785"/>
          <c:y val="4.8394980415408136E-2"/>
          <c:w val="0.83666941041070009"/>
          <c:h val="0.69299477991880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240076446726317E-4"/>
                  <c:y val="3.3658540205258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114732545757182E-2"/>
                  <c:y val="4.0390248246310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_-* #,##0_р_._-;\-* #,##0_р_._-;_-* "-"??_р_._-;_-@_-</c:formatCode>
                <c:ptCount val="9"/>
                <c:pt idx="0">
                  <c:v>2295</c:v>
                </c:pt>
                <c:pt idx="1">
                  <c:v>1858</c:v>
                </c:pt>
                <c:pt idx="2">
                  <c:v>1856</c:v>
                </c:pt>
                <c:pt idx="3">
                  <c:v>1723</c:v>
                </c:pt>
                <c:pt idx="4">
                  <c:v>1768</c:v>
                </c:pt>
                <c:pt idx="5">
                  <c:v>2051</c:v>
                </c:pt>
                <c:pt idx="6">
                  <c:v>2293</c:v>
                </c:pt>
                <c:pt idx="7">
                  <c:v>2063</c:v>
                </c:pt>
                <c:pt idx="8">
                  <c:v>2165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7224284954347112E-17"/>
                  <c:y val="-2.0195124123155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21755993991819E-3"/>
                  <c:y val="-1.0097827089453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82633990987743E-2"/>
                  <c:y val="1.0097562061577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305988755844654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304389984979717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0913169954939263E-3"/>
                  <c:y val="1.009756206157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152194992489779E-2"/>
                  <c:y val="6.7317080410518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_-* #,##0_р_._-;\-* #,##0_р_._-;_-* "-"??_р_._-;_-@_-</c:formatCode>
                <c:ptCount val="9"/>
                <c:pt idx="0">
                  <c:v>1877</c:v>
                </c:pt>
                <c:pt idx="1">
                  <c:v>1917</c:v>
                </c:pt>
                <c:pt idx="2">
                  <c:v>1918</c:v>
                </c:pt>
                <c:pt idx="3">
                  <c:v>1522</c:v>
                </c:pt>
                <c:pt idx="4">
                  <c:v>1607</c:v>
                </c:pt>
                <c:pt idx="5">
                  <c:v>1463</c:v>
                </c:pt>
                <c:pt idx="6">
                  <c:v>1464</c:v>
                </c:pt>
                <c:pt idx="7">
                  <c:v>1455</c:v>
                </c:pt>
                <c:pt idx="8">
                  <c:v>1452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9"/>
        <c:axId val="115485280"/>
        <c:axId val="115483712"/>
      </c:barChart>
      <c:catAx>
        <c:axId val="11548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483712"/>
        <c:crosses val="autoZero"/>
        <c:auto val="1"/>
        <c:lblAlgn val="ctr"/>
        <c:lblOffset val="100"/>
        <c:noMultiLvlLbl val="0"/>
      </c:catAx>
      <c:valAx>
        <c:axId val="115483712"/>
        <c:scaling>
          <c:orientation val="minMax"/>
          <c:max val="2500"/>
          <c:min val="0"/>
        </c:scaling>
        <c:delete val="0"/>
        <c:axPos val="l"/>
        <c:majorGridlines/>
        <c:numFmt formatCode="_-* #,##0_р_._-;\-* #,##0_р_._-;_-* &quot;-&quot;??_р_._-;_-@_-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485280"/>
        <c:crosses val="autoZero"/>
        <c:crossBetween val="between"/>
        <c:majorUnit val="5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9" y="6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6DA593AB-57BF-4416-B90A-476B7249A4D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31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9" y="9378831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CDFE6248-682C-47B0-AC9D-9DC9B37AB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4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6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6C09D711-9D9E-495C-A509-E71515592AA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8"/>
            <a:ext cx="5438140" cy="4443412"/>
          </a:xfrm>
          <a:prstGeom prst="rect">
            <a:avLst/>
          </a:prstGeom>
        </p:spPr>
        <p:txBody>
          <a:bodyPr vert="horz" lIns="91687" tIns="45843" rIns="91687" bIns="458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31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378831"/>
            <a:ext cx="2945659" cy="493713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6808F579-0FAA-4E4A-86A4-7DC71C14E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8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4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6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86"/>
            <a:ext cx="22288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05986"/>
            <a:ext cx="65341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5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1313-0706-423A-B9C7-4BEF810E2E7E}" type="datetime1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739290"/>
            <a:ext cx="8856890" cy="3512215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доступности оказания медицинской помощи застрахованным лицам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медицинских организациях на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Пензенской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за 9 месяцев 2022 года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87" y="593565"/>
            <a:ext cx="8558058" cy="3512215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причин смертности застрахованных лиц на территории Пензенской области при оказании медицинской помощи в разрезе нозологий и медицинских организаций по данным реестров-счетов медицинских организаций за 9 месяцев 2022 года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1"/>
          <p:cNvSpPr txBox="1"/>
          <p:nvPr/>
        </p:nvSpPr>
        <p:spPr>
          <a:xfrm>
            <a:off x="-58975" y="49534"/>
            <a:ext cx="9279292" cy="64633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Динамика числа лиц, умерших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от всех причин за 9 месяцев 2021 - 2022 года на </a:t>
            </a: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территории  Пензенской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области (по данным ЗАГС и ЕРЗ)</a:t>
            </a:r>
            <a:endParaRPr lang="ru-RU" sz="18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21301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51755" y="1502811"/>
            <a:ext cx="290139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 месяцев  2021 года – 18 072 чел.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51756" y="1808225"/>
            <a:ext cx="2901395" cy="307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 месяцев  2022 года – 14 675 чел.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3956" y="727752"/>
            <a:ext cx="4428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Число умерших по месяцам</a:t>
            </a:r>
            <a:endParaRPr lang="ru-RU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09557583"/>
              </p:ext>
            </p:extLst>
          </p:nvPr>
        </p:nvGraphicFramePr>
        <p:xfrm>
          <a:off x="0" y="1044700"/>
          <a:ext cx="6404460" cy="377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73563" y="3487980"/>
            <a:ext cx="2718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Число умерших сократилось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3 397 человек (18,8%)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 descr="wIHyQy4gd30lZ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870" y="2113635"/>
            <a:ext cx="1650609" cy="1350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33310" y="3335275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1"/>
          <p:cNvSpPr txBox="1"/>
          <p:nvPr/>
        </p:nvSpPr>
        <p:spPr>
          <a:xfrm>
            <a:off x="-58975" y="49534"/>
            <a:ext cx="9279292" cy="646331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Динамика числа лиц, умерших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от всех причин за 9 месяцев 2021 - 2022 года,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18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территории  Пензенской </a:t>
            </a:r>
            <a:r>
              <a:rPr lang="ru-RU" sz="1800" dirty="0" smtClean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области</a:t>
            </a:r>
            <a:endParaRPr lang="ru-RU" sz="18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21301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48965" y="1044700"/>
            <a:ext cx="3664920" cy="3010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Число умерших от всех причин смерти по данным ЗАГС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00502" y="2113636"/>
            <a:ext cx="1221640" cy="17161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53207" y="3384631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3288" y="1808225"/>
            <a:ext cx="716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18 072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74847" y="2419046"/>
            <a:ext cx="1221640" cy="14106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27552" y="3384631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7633" y="2095880"/>
            <a:ext cx="716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14 675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434130" y="2724455"/>
            <a:ext cx="6578" cy="51634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99910" y="2621106"/>
            <a:ext cx="7280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  -18,8%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(-3 379)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4512" y="1044700"/>
            <a:ext cx="3664920" cy="3010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Число умерших в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медицинских организациях по данным реестров счетов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96049" y="2266341"/>
            <a:ext cx="1221640" cy="15270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348835" y="1960930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6 086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491311" y="2724454"/>
            <a:ext cx="1221640" cy="10689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737747" y="2401290"/>
            <a:ext cx="619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4 190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847903" y="2842832"/>
            <a:ext cx="716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-31,2%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(-1 896)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5525" y="3406569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09870" y="3406569"/>
            <a:ext cx="885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703292" y="2818926"/>
            <a:ext cx="6578" cy="51634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reading_long_list_640_clr_7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3244" y="1770049"/>
            <a:ext cx="3855373" cy="33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по количеству умерших в разрезе основных классов нозологий, являющихся основными причинами смертности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Пензенской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области по данным реестров счетов МО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21302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64067"/>
              </p:ext>
            </p:extLst>
          </p:nvPr>
        </p:nvGraphicFramePr>
        <p:xfrm>
          <a:off x="601671" y="586585"/>
          <a:ext cx="8398773" cy="42954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48689"/>
                <a:gridCol w="1068935"/>
                <a:gridCol w="610820"/>
                <a:gridCol w="1068935"/>
                <a:gridCol w="1068935"/>
                <a:gridCol w="899262"/>
                <a:gridCol w="933197"/>
              </a:tblGrid>
              <a:tr h="415482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Ранговое место 2022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9 мес. 2022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мес.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2021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sym typeface="Wingdings 3"/>
                        </a:rPr>
                        <a:t>, чел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Рост/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снижение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Всего умерших</a:t>
                      </a:r>
                      <a:r>
                        <a:rPr lang="ru-RU" sz="1100" b="1" baseline="0" dirty="0" smtClean="0"/>
                        <a:t> – по Пензенской области </a:t>
                      </a:r>
                      <a:endParaRPr lang="en-US" sz="11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4 190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6 087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-1 897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0,7</a:t>
                      </a:r>
                    </a:p>
                  </a:txBody>
                  <a:tcPr anchor="ctr"/>
                </a:tc>
              </a:tr>
              <a:tr h="4335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 системы кровообращения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38,8</a:t>
                      </a:r>
                      <a:endParaRPr lang="ru-RU" sz="11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1 626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/>
                        <a:t>1 728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-102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100" dirty="0" smtClean="0"/>
                        <a:t>0,9</a:t>
                      </a:r>
                    </a:p>
                  </a:txBody>
                  <a:tcPr/>
                </a:tc>
              </a:tr>
              <a:tr h="433587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Covid-19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-1 557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Прочие</a:t>
                      </a:r>
                      <a:r>
                        <a:rPr lang="ru-RU" sz="1100" baseline="0" dirty="0" smtClean="0"/>
                        <a:t> причины смертности</a:t>
                      </a:r>
                      <a:r>
                        <a:rPr lang="en-US" sz="1100" baseline="0" dirty="0" smtClean="0"/>
                        <a:t> </a:t>
                      </a:r>
                      <a:endParaRPr lang="ru-RU" sz="1100" baseline="0" dirty="0" smtClean="0"/>
                    </a:p>
                    <a:p>
                      <a:r>
                        <a:rPr lang="en-US" sz="1100" baseline="0" dirty="0" smtClean="0"/>
                        <a:t>(</a:t>
                      </a:r>
                      <a:r>
                        <a:rPr lang="ru-RU" sz="1100" baseline="0" dirty="0" smtClean="0"/>
                        <a:t>в т.ч. от внешних причин и не классифицированные в других рубриках)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</a:t>
                      </a: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11,6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-68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779252" rtl="0" eaLnBrk="1" latinLnBrk="0" hangingPunct="1">
                        <a:buFontTx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/>
                </a:tc>
              </a:tr>
              <a:tr h="418781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Болезни органов пищеварения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-81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</a:p>
                  </a:txBody>
                  <a:tcPr/>
                </a:tc>
              </a:tr>
              <a:tr h="74193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 органов дыхания, из них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Пневмония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</a:t>
                      </a:r>
                    </a:p>
                    <a:p>
                      <a:pPr marL="0" algn="ctr" defTabSz="779252" rtl="0" eaLnBrk="1" latinLnBrk="0" hangingPunct="1"/>
                      <a:endParaRPr lang="ru-RU" sz="1100" b="1" kern="1200" dirty="0" smtClean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79252" rtl="0" eaLnBrk="1" latinLnBrk="0" hangingPunct="1"/>
                      <a:endParaRPr lang="ru-RU" sz="11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7,1</a:t>
                      </a:r>
                    </a:p>
                    <a:p>
                      <a:pPr algn="ctr"/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72,2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299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216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429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326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-110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0,7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0,7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Новообразования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</a:p>
                  </a:txBody>
                  <a:tcPr/>
                </a:tc>
              </a:tr>
              <a:tr h="41548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Болезни</a:t>
                      </a:r>
                      <a:r>
                        <a:rPr lang="ru-RU" sz="1100" baseline="0" dirty="0" smtClean="0"/>
                        <a:t> нервной системы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1,5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143555" y="3029865"/>
            <a:ext cx="416468" cy="458115"/>
            <a:chOff x="173528" y="2320512"/>
            <a:chExt cx="416468" cy="458115"/>
          </a:xfrm>
        </p:grpSpPr>
        <p:sp>
          <p:nvSpPr>
            <p:cNvPr id="22" name="Овал 21"/>
            <p:cNvSpPr/>
            <p:nvPr/>
          </p:nvSpPr>
          <p:spPr>
            <a:xfrm>
              <a:off x="173528" y="232051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surgical-weight-loss-program-before-surger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528" y="2342803"/>
              <a:ext cx="416468" cy="41646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0471" y="3489230"/>
            <a:ext cx="429525" cy="456865"/>
            <a:chOff x="160471" y="3347785"/>
            <a:chExt cx="429525" cy="456865"/>
          </a:xfrm>
        </p:grpSpPr>
        <p:sp>
          <p:nvSpPr>
            <p:cNvPr id="26" name="Овал 25"/>
            <p:cNvSpPr/>
            <p:nvPr/>
          </p:nvSpPr>
          <p:spPr>
            <a:xfrm>
              <a:off x="160471" y="3347785"/>
              <a:ext cx="429525" cy="456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2-120414_clipart-lungs-lungs-clip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195" y="3414843"/>
              <a:ext cx="280924" cy="27764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3555" y="4251505"/>
            <a:ext cx="429525" cy="456865"/>
            <a:chOff x="-925380" y="4686635"/>
            <a:chExt cx="429525" cy="456865"/>
          </a:xfrm>
        </p:grpSpPr>
        <p:sp>
          <p:nvSpPr>
            <p:cNvPr id="27" name="Овал 26"/>
            <p:cNvSpPr/>
            <p:nvPr/>
          </p:nvSpPr>
          <p:spPr>
            <a:xfrm>
              <a:off x="-925380" y="4686635"/>
              <a:ext cx="429525" cy="456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tumor_cancer_human_biology_disease_medical_health_cell_icon_13348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00000" y="4752000"/>
              <a:ext cx="349485" cy="34948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43555" y="4727032"/>
            <a:ext cx="416468" cy="416468"/>
            <a:chOff x="146355" y="4165574"/>
            <a:chExt cx="416468" cy="416468"/>
          </a:xfrm>
        </p:grpSpPr>
        <p:sp>
          <p:nvSpPr>
            <p:cNvPr id="25" name="Овал 24"/>
            <p:cNvSpPr/>
            <p:nvPr/>
          </p:nvSpPr>
          <p:spPr>
            <a:xfrm>
              <a:off x="146355" y="4165574"/>
              <a:ext cx="416468" cy="416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52-524988_neuron-clipart-generic-dendritas-de-la-neurona-p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000" y="4248000"/>
              <a:ext cx="278496" cy="281657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43555" y="1350110"/>
            <a:ext cx="416468" cy="458115"/>
            <a:chOff x="164378" y="1849402"/>
            <a:chExt cx="416468" cy="458115"/>
          </a:xfrm>
        </p:grpSpPr>
        <p:sp>
          <p:nvSpPr>
            <p:cNvPr id="24" name="Овал 23"/>
            <p:cNvSpPr/>
            <p:nvPr/>
          </p:nvSpPr>
          <p:spPr>
            <a:xfrm>
              <a:off x="164378" y="1849402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s://image.flaticon.com/icons/png/512/168/16868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454" y="1958128"/>
              <a:ext cx="277646" cy="277646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143555" y="2419045"/>
            <a:ext cx="416468" cy="416468"/>
            <a:chOff x="159412" y="2831094"/>
            <a:chExt cx="416468" cy="416468"/>
          </a:xfrm>
        </p:grpSpPr>
        <p:sp>
          <p:nvSpPr>
            <p:cNvPr id="23" name="Овал 22"/>
            <p:cNvSpPr/>
            <p:nvPr/>
          </p:nvSpPr>
          <p:spPr>
            <a:xfrm>
              <a:off x="159412" y="2831094"/>
              <a:ext cx="416468" cy="416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 descr="https://img.icons8.com/officel/2x/treatment-pla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766" y="2915223"/>
              <a:ext cx="277646" cy="277646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143555" y="1808225"/>
            <a:ext cx="416468" cy="458115"/>
            <a:chOff x="160471" y="1379074"/>
            <a:chExt cx="416468" cy="458115"/>
          </a:xfrm>
        </p:grpSpPr>
        <p:sp>
          <p:nvSpPr>
            <p:cNvPr id="31" name="Овал 30"/>
            <p:cNvSpPr/>
            <p:nvPr/>
          </p:nvSpPr>
          <p:spPr>
            <a:xfrm>
              <a:off x="160471" y="1379074"/>
              <a:ext cx="416468" cy="458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https://cdn.pixabay.com/photo/2020/03/22/10/17/covid-19-4956579_1280.png"/>
            <p:cNvPicPr>
              <a:picLocks noChangeAspect="1" noChangeArrowheads="1"/>
            </p:cNvPicPr>
            <p:nvPr/>
          </p:nvPicPr>
          <p:blipFill>
            <a:blip r:embed="rId9" cstate="print">
              <a:lum bright="20000"/>
            </a:blip>
            <a:srcRect/>
            <a:stretch>
              <a:fillRect/>
            </a:stretch>
          </p:blipFill>
          <p:spPr bwMode="auto">
            <a:xfrm rot="19000641">
              <a:off x="196309" y="1435735"/>
              <a:ext cx="344792" cy="344792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/>
          <p:nvPr/>
        </p:nvSpPr>
        <p:spPr>
          <a:xfrm>
            <a:off x="5640935" y="4554548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3"/>
              </a:rPr>
              <a:t> рост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0935" y="40988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sym typeface="Wingdings 3"/>
              </a:rPr>
              <a:t> рост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595959"/>
                </a:solidFill>
              </a:rPr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>
                <a:solidFill>
                  <a:srgbClr val="595959"/>
                </a:solidFill>
              </a:rPr>
            </a:br>
            <a:r>
              <a:rPr lang="ru-RU" sz="1600" dirty="0" smtClean="0">
                <a:solidFill>
                  <a:srgbClr val="595959"/>
                </a:solidFill>
              </a:rPr>
              <a:t> за 9 мес. 2022 года</a:t>
            </a:r>
            <a:endParaRPr lang="ru-RU" sz="1600" dirty="0">
              <a:solidFill>
                <a:srgbClr val="59595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61013" y="725118"/>
            <a:ext cx="4583506" cy="3054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Амбулаторно –поликлиническая помощь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491" y="1176614"/>
            <a:ext cx="3488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посещений </a:t>
            </a:r>
            <a:r>
              <a:rPr lang="ru-RU" sz="1400" i="1" u="sng" dirty="0"/>
              <a:t>на </a:t>
            </a:r>
            <a:r>
              <a:rPr lang="ru-RU" sz="1400" i="1" u="sng" dirty="0" smtClean="0"/>
              <a:t>9 мес. </a:t>
            </a:r>
            <a:endParaRPr lang="ru-RU" sz="1400" i="1" u="sng" dirty="0"/>
          </a:p>
          <a:p>
            <a:pPr algn="ctr"/>
            <a:r>
              <a:rPr lang="ru-RU" sz="1400" i="1" u="sng" dirty="0"/>
              <a:t>Всего 2 742 050</a:t>
            </a:r>
          </a:p>
          <a:p>
            <a:pPr algn="ctr"/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93" y="1822635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7293" y="182263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200 603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653" y="1798560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7,3%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293" y="227301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293" y="227301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769 697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9323" y="2288813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28,1%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93" y="271672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293" y="27167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298 232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9323" y="2732523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10,9%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293" y="316043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293" y="31604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1 208 360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9323" y="3176233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44,1%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293" y="3610727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7293" y="361072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187 524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9323" y="3626521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6,8%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50365" y="185043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182 452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0365" y="230081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1 034 204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365" y="273795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275 122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0365" y="318823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1 207 150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0365" y="36385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163 328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8977" y="4067339"/>
            <a:ext cx="2802274" cy="331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4977" y="406733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77 633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7007" y="4083133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2,8%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8049" y="409513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80 576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3395" y="1841749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91,0%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8065" y="2332002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134,4%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8065" y="2775712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92,3%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8065" y="3219422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99,9%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6247" y="3669710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87,1%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05749" y="4126322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103,8%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6734" y="1178977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9 мес. </a:t>
            </a:r>
            <a:endParaRPr lang="ru-RU" sz="1400" i="1" u="sng" dirty="0"/>
          </a:p>
          <a:p>
            <a:pPr algn="ctr"/>
            <a:r>
              <a:rPr lang="ru-RU" sz="1400" i="1" u="sng" dirty="0"/>
              <a:t>2 942 832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12000" y="1164064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/>
              <a:t>107,3</a:t>
            </a:r>
            <a:r>
              <a:rPr lang="ru-RU" sz="1400" i="1" u="sng" dirty="0" smtClean="0"/>
              <a:t>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52766" y="1183658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1" name="Овал 40"/>
          <p:cNvSpPr/>
          <p:nvPr/>
        </p:nvSpPr>
        <p:spPr>
          <a:xfrm>
            <a:off x="259722" y="688610"/>
            <a:ext cx="1149382" cy="102189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559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Овал 69"/>
          <p:cNvSpPr/>
          <p:nvPr/>
        </p:nvSpPr>
        <p:spPr>
          <a:xfrm>
            <a:off x="152938" y="254800"/>
            <a:ext cx="1149382" cy="102189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68"/>
            <a:ext cx="9000445" cy="4338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95959"/>
                </a:solidFill>
              </a:rPr>
              <a:t>Анализ исполнения плановых показателей в разрезе медицинских организаций, работающими  в сфере ОМС в 2022 году</a:t>
            </a:r>
            <a:endParaRPr lang="en-US" sz="1800" dirty="0">
              <a:solidFill>
                <a:srgbClr val="59595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1364" y="832793"/>
            <a:ext cx="3145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6591" y="839993"/>
            <a:ext cx="947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84463" y="920288"/>
            <a:ext cx="4763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% исполнения к плану средней по области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76,3%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434130" y="586585"/>
            <a:ext cx="4583506" cy="3054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Амбулаторно –поликлиническая помощь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320" y="891995"/>
            <a:ext cx="2211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По поводу заболевания, </a:t>
            </a:r>
          </a:p>
          <a:p>
            <a:r>
              <a:rPr lang="ru-RU" i="1" u="sng" dirty="0" smtClean="0"/>
              <a:t>в обращениях</a:t>
            </a:r>
            <a:endParaRPr lang="ru-RU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30401" y="1356504"/>
            <a:ext cx="3973515" cy="32316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r>
              <a:rPr lang="ru-RU" dirty="0" smtClean="0"/>
              <a:t> % исполнения среди МО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87646"/>
              </p:ext>
            </p:extLst>
          </p:nvPr>
        </p:nvGraphicFramePr>
        <p:xfrm>
          <a:off x="283106" y="1741205"/>
          <a:ext cx="8564634" cy="33623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25591"/>
                <a:gridCol w="1228056"/>
                <a:gridCol w="1754366"/>
                <a:gridCol w="135662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МО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План на 9 мес.,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Фактические показатели </a:t>
                      </a:r>
                    </a:p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за 9 мес.,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исполнения</a:t>
                      </a:r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плана 9 мес.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ВОЙСКОВАЯ ЧАСТЬ 45108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1 865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ФГБОУ ВО "ПЕНЗЕНСКИЙ ГОСУДАРСТВЕННЫЙ УНИВЕРСИТЕТ"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21 885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5 142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23,5%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"ЛОПАТИНСКАЯ УБ"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13 026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5 641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43,3%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ГБУЗ "СОСНОВОБОРСКАЯ УБ"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18 608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8 746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47,0%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"БЕЛИНСКАЯ 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29 360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14 386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49,0%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"КОЛЫШЛЕЙСКАЯ 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35 843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18 435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51,4%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"КУЗНЕЦКАЯ МРБ"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79 281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40 913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51,6%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"ШЕМЫШЕЙСКАЯ УБ"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18 791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9 776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52,0%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"НИКОЛЬСКАЯ 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39 092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20 588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52,7%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ФГБУЗ МСЧ № 59  ФМБА РОССИИ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68 594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38 561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56,2%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"БЕССОНОВСКАЯ 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35 135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21 183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60,3%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"НИЖНЕЛОМОВСКАЯ МРБ"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75 101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45 417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60,5%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"БАШМАКОВСКАЯ 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19 436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12 102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62,3%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ООО "МЕДИЦИНСКАЯ КЛИНИКА "ЗДОРОВЬЕ"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17 636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11 473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65,1%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"СЕРДОБСКАЯ МРБ ИМ. А.И.НАСТИНА"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76 834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50 842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66,2%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ГБУЗ "КАМЕНСКАЯ МРБ"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40 788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27 646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67,8%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68"/>
            <a:ext cx="9000445" cy="4338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95959"/>
                </a:solidFill>
              </a:rPr>
              <a:t>Анализ исполнения плановых показателей медицинскими организациями, работающими  в сфере ОМС в 2022 году</a:t>
            </a:r>
            <a:endParaRPr lang="en-US" sz="1800" dirty="0">
              <a:solidFill>
                <a:srgbClr val="59595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281425" y="586585"/>
            <a:ext cx="4583506" cy="3054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Амбулаторно – поликлиническая помощь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016" y="891995"/>
            <a:ext cx="3618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 профилактической целью </a:t>
            </a:r>
          </a:p>
          <a:p>
            <a:r>
              <a:rPr lang="ru-RU" i="1" u="sng" dirty="0" smtClean="0"/>
              <a:t>(</a:t>
            </a:r>
            <a:r>
              <a:rPr lang="ru-RU" i="1" u="sng" dirty="0" err="1" smtClean="0"/>
              <a:t>профмероприятия</a:t>
            </a:r>
            <a:r>
              <a:rPr lang="ru-RU" i="1" u="sng" dirty="0" smtClean="0"/>
              <a:t>, разовые посещения)</a:t>
            </a:r>
            <a:endParaRPr lang="ru-RU" i="1" u="sng" dirty="0"/>
          </a:p>
        </p:txBody>
      </p:sp>
      <p:sp>
        <p:nvSpPr>
          <p:cNvPr id="76" name="TextBox 75"/>
          <p:cNvSpPr txBox="1"/>
          <p:nvPr/>
        </p:nvSpPr>
        <p:spPr>
          <a:xfrm>
            <a:off x="133772" y="1507494"/>
            <a:ext cx="2605768" cy="32316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r>
              <a:rPr lang="ru-RU" dirty="0" smtClean="0"/>
              <a:t>% </a:t>
            </a:r>
            <a:r>
              <a:rPr lang="ru-RU" dirty="0"/>
              <a:t>исполнения среди </a:t>
            </a:r>
            <a:r>
              <a:rPr lang="ru-RU" dirty="0" smtClean="0"/>
              <a:t>МО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190292" y="1019399"/>
            <a:ext cx="377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% исполнения к плану средний по области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100,8%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52938" y="488390"/>
            <a:ext cx="1149382" cy="102189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32989"/>
              </p:ext>
            </p:extLst>
          </p:nvPr>
        </p:nvGraphicFramePr>
        <p:xfrm>
          <a:off x="313878" y="1998992"/>
          <a:ext cx="8533862" cy="25579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02832"/>
                <a:gridCol w="1527050"/>
                <a:gridCol w="1832460"/>
                <a:gridCol w="1671520"/>
              </a:tblGrid>
              <a:tr h="712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МО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на 9 мес., </a:t>
                      </a:r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Фактические показатели </a:t>
                      </a:r>
                      <a:b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 9 мес., </a:t>
                      </a:r>
                      <a:r>
                        <a:rPr lang="ru-RU" sz="105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en-US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 </a:t>
                      </a:r>
                      <a:b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плана 9 мес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ВОЙСКОВАЯ ЧАСТЬ 45108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2 675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558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20,9%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ФКУЗ "МСЧ МВД РОССИИ ПО ПЕНЗЕНСКОЙ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1 358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29,2%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ГБУЗ "БЕССОНОВСКАЯ РБ"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90 429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53 451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59,1%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>
                    <a:solidFill>
                      <a:schemeClr val="accent5"/>
                    </a:solidFill>
                  </a:tcPr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ГБУЗ "ЗЕМЕТЧИНСКАЯ РБ"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42 371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30 930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73,0%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ГБУЗ "ПОДКБ ИМ.Н.Ф.ФИЛАТОВА"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64 895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51 599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79,5%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ФГБУЗ МСЧ № 59  ФМБА РОССИИ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121 192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98 170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81,0%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ГБУЗ "ПЕНЗЕНСКИЙ ГОРОДСКОЙ  РОДИЛЬНЫЙ ДОМ"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68 875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58 845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85,4%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ГБУЗ "БЕЛИНСКАЯ РБ"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39 269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33 943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86,4%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  <a:tr h="205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ГБУЗ "НИЖНЕЛОМОВСКАЯ МРБ"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6580" marT="658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173 689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152 242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87,7%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580" marR="6580" marT="65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595959"/>
                </a:solidFill>
              </a:rPr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>
                <a:solidFill>
                  <a:srgbClr val="595959"/>
                </a:solidFill>
              </a:rPr>
            </a:br>
            <a:r>
              <a:rPr lang="ru-RU" sz="1600" dirty="0" smtClean="0">
                <a:solidFill>
                  <a:srgbClr val="595959"/>
                </a:solidFill>
              </a:rPr>
              <a:t> за </a:t>
            </a:r>
            <a:r>
              <a:rPr lang="en-US" sz="1600" dirty="0" smtClean="0">
                <a:solidFill>
                  <a:srgbClr val="595959"/>
                </a:solidFill>
              </a:rPr>
              <a:t>9</a:t>
            </a:r>
            <a:r>
              <a:rPr lang="ru-RU" sz="1600" dirty="0" smtClean="0">
                <a:solidFill>
                  <a:srgbClr val="595959"/>
                </a:solidFill>
              </a:rPr>
              <a:t> мес. 2022 года</a:t>
            </a:r>
            <a:endParaRPr lang="ru-RU" sz="1600" dirty="0">
              <a:solidFill>
                <a:srgbClr val="59595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76015" y="1044700"/>
            <a:ext cx="2901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законченных случаев </a:t>
            </a:r>
            <a:r>
              <a:rPr lang="ru-RU" sz="1400" i="1" u="sng" dirty="0"/>
              <a:t>на </a:t>
            </a:r>
            <a:r>
              <a:rPr lang="en-US" sz="1400" i="1" u="sng" dirty="0" smtClean="0"/>
              <a:t>9</a:t>
            </a:r>
            <a:r>
              <a:rPr lang="ru-RU" sz="1400" i="1" u="sng" dirty="0" smtClean="0"/>
              <a:t> месяцев </a:t>
            </a:r>
            <a:endParaRPr lang="ru-RU" sz="1400" i="1" u="sng" dirty="0"/>
          </a:p>
          <a:p>
            <a:pPr algn="ctr"/>
            <a:r>
              <a:rPr lang="ru-RU" sz="1400" i="1" u="sng" dirty="0" smtClean="0"/>
              <a:t>Всего </a:t>
            </a:r>
            <a:r>
              <a:rPr lang="ru-RU" sz="1400" i="1" u="sng" dirty="0"/>
              <a:t>154 </a:t>
            </a:r>
            <a:r>
              <a:rPr lang="ru-RU" sz="1400" i="1" u="sng" dirty="0" smtClean="0"/>
              <a:t>427</a:t>
            </a:r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93" y="1876027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7293" y="187602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56 108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653" y="1851952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36,3%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293" y="2326411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293" y="232640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33 073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9323" y="2342205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21,4%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93" y="2770121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293" y="277011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15 838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9323" y="2785915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10,3%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293" y="3213831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293" y="321382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44 960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9323" y="3229625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29,1%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293" y="3664119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7293" y="366411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0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323" y="3679913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-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50365" y="19038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63 696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0365" y="235421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35 801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365" y="279134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15 422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0365" y="324163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41 940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0365" y="369191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8977" y="4120731"/>
            <a:ext cx="2802274" cy="33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4977" y="412072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4 449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7007" y="4136525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2,9%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8049" y="414853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4 279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3395" y="1835075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113,5%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8065" y="2325328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108,2%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498065" y="2769038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97,4%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8065" y="3212748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93,3%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8065" y="3685089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-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505749" y="4119648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96,2%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6734" y="1232369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9 мес. </a:t>
            </a:r>
            <a:endParaRPr lang="ru-RU" sz="1400" i="1" u="sng" dirty="0"/>
          </a:p>
          <a:p>
            <a:pPr algn="ctr"/>
            <a:r>
              <a:rPr lang="ru-RU" sz="1400" i="1" u="sng" dirty="0"/>
              <a:t>161 </a:t>
            </a:r>
            <a:r>
              <a:rPr lang="ru-RU" sz="1400" i="1" u="sng" dirty="0" smtClean="0"/>
              <a:t>138</a:t>
            </a:r>
            <a:endParaRPr lang="ru-RU" sz="1400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912000" y="1217456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 smtClean="0"/>
              <a:t>104,3 % 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52766" y="1237050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36510" y="639815"/>
            <a:ext cx="5344675" cy="4730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Стационарная помощь (круглосуточная),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 включая ВМП и реабилитацию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36138" y="718898"/>
            <a:ext cx="1175829" cy="106446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0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38136" y="3996000"/>
            <a:ext cx="3670337" cy="32316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r>
              <a:rPr lang="ru-RU" dirty="0" smtClean="0"/>
              <a:t> % исполнения среди МО г. Пенза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256324" y="234457"/>
            <a:ext cx="1108872" cy="997115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68"/>
            <a:ext cx="9000445" cy="4338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95959"/>
                </a:solidFill>
              </a:rPr>
              <a:t>Анализ исполнения плановых показателей медицинскими организациями, работающими  в сфере ОМС в 2021 году</a:t>
            </a:r>
            <a:endParaRPr lang="en-US" sz="1800" dirty="0">
              <a:solidFill>
                <a:srgbClr val="59595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137" y="1199543"/>
            <a:ext cx="4739273" cy="32316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r>
              <a:rPr lang="ru-RU" dirty="0" smtClean="0"/>
              <a:t> % исполнения среди районных МО и г. Кузнецка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66591" y="839993"/>
            <a:ext cx="947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388907" y="733349"/>
            <a:ext cx="3817625" cy="305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Круглосуточный стационар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07184" y="733349"/>
            <a:ext cx="3736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% исполнения к плану средний по области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104,4%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9418"/>
              </p:ext>
            </p:extLst>
          </p:nvPr>
        </p:nvGraphicFramePr>
        <p:xfrm>
          <a:off x="143556" y="1547346"/>
          <a:ext cx="8856890" cy="2230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57505"/>
                <a:gridCol w="1539875"/>
                <a:gridCol w="2137870"/>
                <a:gridCol w="1221640"/>
              </a:tblGrid>
              <a:tr h="514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на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Фактические показатели  за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  плана 9 мес.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"ЛОПАТИНСКАЯ УБ"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41,1%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"НИКОЛЬСКАЯ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2 407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1 440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59,8%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"КОЛЫШЛЕЙСКАЯ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1 943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"МОКШАНСКАЯ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81,2%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"ШЕМЫШЕЙСКАЯ УБ"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"БЕЛИНСКАЯ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"БЕССОНОВСКАЯ РБ"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86,6%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"КУЗНЕЦКАЯ  МЕЖРАЙОННАЯ ДЕТСКАЯ БОЛЬНИЦА"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5 879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5 183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88,2%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"СОСНОВОБОРСКАЯ УБ"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89,7%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  <a:tr h="17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"ЗЕМЕТЧИНСКАЯ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91,5%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50" marR="6450" marT="645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12862"/>
              </p:ext>
            </p:extLst>
          </p:nvPr>
        </p:nvGraphicFramePr>
        <p:xfrm>
          <a:off x="138135" y="4329380"/>
          <a:ext cx="8862309" cy="5651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75750"/>
                <a:gridCol w="1527050"/>
                <a:gridCol w="2137870"/>
                <a:gridCol w="1221639"/>
              </a:tblGrid>
              <a:tr h="406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на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Фактические показатели  за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  плана 9 мес.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>
                    <a:solidFill>
                      <a:schemeClr val="accent1"/>
                    </a:solidFill>
                  </a:tcPr>
                </a:tc>
              </a:tr>
              <a:tr h="135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"ПЕНЗЕНСКИЙ ГОРОДСКОЙ  РОДИЛЬНЫЙ ДОМ"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6450" marT="64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5 345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4 832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90,4%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50" marR="6450" marT="64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555" y="68404"/>
            <a:ext cx="8856890" cy="41887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595959"/>
                </a:solidFill>
              </a:rPr>
              <a:t>Выполнение объемных показателей оказания медицинской помощи по отношению к нормативу</a:t>
            </a:r>
            <a:br>
              <a:rPr lang="ru-RU" sz="1600" dirty="0" smtClean="0">
                <a:solidFill>
                  <a:srgbClr val="595959"/>
                </a:solidFill>
              </a:rPr>
            </a:br>
            <a:r>
              <a:rPr lang="ru-RU" sz="1600" dirty="0" smtClean="0">
                <a:solidFill>
                  <a:srgbClr val="595959"/>
                </a:solidFill>
              </a:rPr>
              <a:t> за 9 мес. 2022 года</a:t>
            </a:r>
            <a:endParaRPr lang="ru-RU" sz="1600" dirty="0">
              <a:solidFill>
                <a:srgbClr val="595959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1425" y="1044700"/>
            <a:ext cx="241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Запланировано законченных случаев на 9 месяцев</a:t>
            </a:r>
            <a:endParaRPr lang="ru-RU" sz="1400" i="1" u="sng" dirty="0"/>
          </a:p>
          <a:p>
            <a:pPr algn="ctr"/>
            <a:r>
              <a:rPr lang="ru-RU" sz="1400" i="1" u="sng" dirty="0"/>
              <a:t>Всего 64 </a:t>
            </a:r>
            <a:r>
              <a:rPr lang="ru-RU" sz="1400" i="1" u="sng" dirty="0" smtClean="0"/>
              <a:t>241</a:t>
            </a:r>
            <a:endParaRPr lang="ru-RU" sz="1400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293" y="1876027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Областные 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7293" y="1876025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10 158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653" y="1851952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15,8%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293" y="2326411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Пенза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7293" y="232640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14 858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9323" y="2342205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23,1%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93" y="2770121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МО г. Кузнецк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293" y="277011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4 032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9323" y="2785915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6,3%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293" y="3213831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Районные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293" y="321382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22 190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9323" y="3229625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34,5%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293" y="3664119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Федеральные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7293" y="366411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741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9323" y="3679913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1,2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850365" y="1903827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10 019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0365" y="235421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14 734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365" y="279134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3 654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0365" y="324163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20 446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5463" y="3679913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798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8977" y="4120731"/>
            <a:ext cx="2802274" cy="331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Частные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4977" y="4120729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12 193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7007" y="4136525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19,0%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858049" y="4148531"/>
            <a:ext cx="1223871" cy="3317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dirty="0"/>
              <a:t>12 727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3395" y="1835075"/>
            <a:ext cx="91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98,6%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8065" y="2325328"/>
            <a:ext cx="909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99,2%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8065" y="2769038"/>
            <a:ext cx="89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90,6%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8065" y="3212748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92,1%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98065" y="3685089"/>
            <a:ext cx="8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107,7%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05749" y="4119648"/>
            <a:ext cx="89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104,4%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6734" y="1232369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Факт за 9 мес. </a:t>
            </a:r>
            <a:endParaRPr lang="ru-RU" sz="1400" i="1" u="sng" dirty="0"/>
          </a:p>
          <a:p>
            <a:pPr algn="ctr"/>
            <a:r>
              <a:rPr lang="ru-RU" sz="1400" i="1" u="sng" dirty="0"/>
              <a:t>62 467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12000" y="1217456"/>
            <a:ext cx="208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% исполнения</a:t>
            </a:r>
          </a:p>
          <a:p>
            <a:pPr algn="ctr"/>
            <a:r>
              <a:rPr lang="ru-RU" sz="1400" i="1" u="sng" dirty="0" smtClean="0"/>
              <a:t>97,2 %</a:t>
            </a:r>
            <a:endParaRPr lang="ru-RU" sz="1400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4652766" y="1237050"/>
            <a:ext cx="117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u="sng" dirty="0" smtClean="0"/>
              <a:t>Удельный</a:t>
            </a:r>
          </a:p>
          <a:p>
            <a:pPr algn="ctr"/>
            <a:r>
              <a:rPr lang="ru-RU" sz="1400" i="1" u="sng" dirty="0" smtClean="0"/>
              <a:t>вес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70605" y="615312"/>
            <a:ext cx="5039264" cy="3054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Дневной стационар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8657" y="581145"/>
            <a:ext cx="1221640" cy="106705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47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вал 68"/>
          <p:cNvSpPr/>
          <p:nvPr/>
        </p:nvSpPr>
        <p:spPr>
          <a:xfrm>
            <a:off x="110601" y="254394"/>
            <a:ext cx="1221640" cy="106705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68"/>
            <a:ext cx="9000445" cy="4338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95959"/>
                </a:solidFill>
              </a:rPr>
              <a:t>Анализ исполнения плановых показателей медицинскими организациями, работающими  в сфере ОМС в 2022 году</a:t>
            </a:r>
            <a:endParaRPr lang="en-US" sz="1800" dirty="0">
              <a:solidFill>
                <a:srgbClr val="59595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70460" y="532550"/>
            <a:ext cx="290195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8137" y="1214602"/>
            <a:ext cx="3973515" cy="3231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r>
              <a:rPr lang="ru-RU" dirty="0" smtClean="0"/>
              <a:t> % исполнения среди МО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339138" y="699127"/>
            <a:ext cx="3890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% исполнения к плану средний по области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97,2%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65195" y="729020"/>
            <a:ext cx="3588818" cy="3054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Дневной стационар</a:t>
            </a:r>
            <a:endParaRPr lang="ru-RU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6589"/>
              </p:ext>
            </p:extLst>
          </p:nvPr>
        </p:nvGraphicFramePr>
        <p:xfrm>
          <a:off x="448965" y="1775682"/>
          <a:ext cx="8543245" cy="27812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70330"/>
                <a:gridCol w="1527050"/>
                <a:gridCol w="1527050"/>
                <a:gridCol w="1518815"/>
              </a:tblGrid>
              <a:tr h="58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на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Фактические показатели  за 9 мес.,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случ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исполнения 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плана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мес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/>
                    </a:solidFill>
                  </a:tcPr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"БЕССОНОВСКАЯ 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1 271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68,4%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"НИЖНЕЛОМОВСКАЯ МРБ"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3 363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2 318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68,9%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"ЗЕМЕТЧИНСКАЯ РБ"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"ПОКБ ИМ. Н.Н. БУРДЕНКО"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2 089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74,9%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ГБУЗ "КАМЕНСКАЯ МРБ"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76,3%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"ГОРОДСКАЯ ДЕТСКАЯ ПОЛИКЛИНИКА"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79,8%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"КУЗНЕЦКАЯ  МЕЖРАЙОННАЯ ДЕТСКАЯ БОЛЬНИЦА"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85,4%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"КОЛЫШЛЕЙСКАЯ РБ"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85,6%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"КУЗНЕЦКАЯ МРБ"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3 298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"ПЕНЗЕНСКИЙ ОБЛАСТНОЙ КЛИНИЧЕСКИЙ ЦЕНТР СВМП"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1 263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1 192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94,4%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  <a:tr h="199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ГБУЗ "ОБЛАСТНОЙ ОНКОЛОГИЧЕСКИЙ ДИСПАНСЕР"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5699" marT="569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5 405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95,9%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99" marR="5699" marT="56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9144001" cy="586585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плановых показателей по профилю «медицинская реабилитация» в разрезе условий оказания медицинской помощи за период январь-сентябрь 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(протокол 15*)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78" y="786078"/>
            <a:ext cx="26686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Амбулаторных условиях – 12,3% (от плана 9 мес.)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75572"/>
              </p:ext>
            </p:extLst>
          </p:nvPr>
        </p:nvGraphicFramePr>
        <p:xfrm>
          <a:off x="70868" y="1404284"/>
          <a:ext cx="2759872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852"/>
                <a:gridCol w="702020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«ПОКБ им. Н.Н. Бурденко"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«Кузнецкая  межрайонная детская больница"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44,2%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АО "ППО ЭВТ им. В.А. </a:t>
                      </a:r>
                      <a:r>
                        <a:rPr lang="ru-RU" sz="1400" i="1" kern="120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Ревунова</a:t>
                      </a: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«Городская поликлиника»*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«Городская детская поликлиника»*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</a:t>
                      </a:r>
                      <a:r>
                        <a:rPr lang="ru-RU" sz="1400" i="1" kern="120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Сердобская</a:t>
                      </a: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межрайонная больница им.</a:t>
                      </a:r>
                      <a:r>
                        <a:rPr lang="ru-RU" sz="1400" i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А.И. Настина</a:t>
                      </a: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»*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21303" y="775176"/>
            <a:ext cx="268504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Стационарных условиях – 67,2% </a:t>
            </a:r>
            <a:r>
              <a:rPr lang="ru-RU" dirty="0"/>
              <a:t>(от плана 9 мес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4960" y="787929"/>
            <a:ext cx="2901395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условиях Дневного стационара – 94,8% </a:t>
            </a:r>
            <a:r>
              <a:rPr lang="ru-RU" dirty="0"/>
              <a:t>(от плана 9 мес</a:t>
            </a:r>
            <a:r>
              <a:rPr lang="ru-RU" dirty="0" smtClean="0"/>
              <a:t>.)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93667"/>
              </p:ext>
            </p:extLst>
          </p:nvPr>
        </p:nvGraphicFramePr>
        <p:xfrm>
          <a:off x="3096902" y="1404284"/>
          <a:ext cx="2849445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57"/>
                <a:gridCol w="795188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«ПОКБ им. Н.Н. Бурденко"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«Клиническая больница №6 им. Г.А. Захарьина"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71,0%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"ПОДКБ им. Н.Ф.ФИЛАТОВА"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105,7%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ООО САНАТОРИЙ "ХОПРОВСКИЕ ЗОРИ"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78,8%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"КУЗНЕЦКАЯ  МЕЖРАЙОННАЯ ДЕТСКАЯ БОЛЬНИЦА"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118,7%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14742"/>
              </p:ext>
            </p:extLst>
          </p:nvPr>
        </p:nvGraphicFramePr>
        <p:xfrm>
          <a:off x="6137688" y="1404284"/>
          <a:ext cx="2901395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1959"/>
                <a:gridCol w="779436"/>
              </a:tblGrid>
              <a:tr h="25123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«Клиническая больница №6 им. Г.А. Захарьина"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101,3%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ООО "СЕРЕБРЯНЫЙ БОР"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100,5%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МАУЗ "САНАТОРИЙ "ЗАРЕЧЬЕ"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104,1%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ГБУЗ "КУЗНЕЦКАЯ  МЕЖРАЙОННАЯ ДЕТСКАЯ БОЛЬНИЦА" *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20442</TotalTime>
  <Words>1639</Words>
  <Application>Microsoft Office PowerPoint</Application>
  <PresentationFormat>Экран (16:9)</PresentationFormat>
  <Paragraphs>506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 3</vt:lpstr>
      <vt:lpstr>Тема Office</vt:lpstr>
      <vt:lpstr>Анализ доступности оказания медицинской помощи застрахованным лицам в медицинских организациях на территории Пензенской области за 9 месяцев 2022 года</vt:lpstr>
      <vt:lpstr>Выполнение объемных показателей оказания медицинской помощи по отношению к нормативу  за 9 мес. 2022 года</vt:lpstr>
      <vt:lpstr>Анализ исполнения плановых показателей в разрезе медицинских организаций, работающими  в сфере ОМС в 2022 году</vt:lpstr>
      <vt:lpstr>Анализ исполнения плановых показателей медицинскими организациями, работающими  в сфере ОМС в 2022 году</vt:lpstr>
      <vt:lpstr>Выполнение объемных показателей оказания медицинской помощи по отношению к нормативу  за 9 мес. 2022 года</vt:lpstr>
      <vt:lpstr>Анализ исполнения плановых показателей медицинскими организациями, работающими  в сфере ОМС в 2021 году</vt:lpstr>
      <vt:lpstr>Выполнение объемных показателей оказания медицинской помощи по отношению к нормативу  за 9 мес. 2022 года</vt:lpstr>
      <vt:lpstr>Анализ исполнения плановых показателей медицинскими организациями, работающими  в сфере ОМС в 2022 году</vt:lpstr>
      <vt:lpstr>Презентация PowerPoint</vt:lpstr>
      <vt:lpstr>Анализ причин смертности застрахованных лиц на территории Пензенской области при оказании медицинской помощи в разрезе нозологий и медицинских организаций по данным реестров-счетов медицинских организаций за 9 месяцев 2022 года </vt:lpstr>
      <vt:lpstr>Презентация PowerPoint</vt:lpstr>
      <vt:lpstr>Презентация PowerPoint</vt:lpstr>
      <vt:lpstr>Анализ по количеству умерших в разрезе основных классов нозологий, являющихся основными причинами смертности на территории Пензенской области по данным реестров счетов МО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Питанова Марина Викторовна</cp:lastModifiedBy>
  <cp:revision>2094</cp:revision>
  <cp:lastPrinted>2022-10-18T09:01:18Z</cp:lastPrinted>
  <dcterms:created xsi:type="dcterms:W3CDTF">2013-08-21T19:17:07Z</dcterms:created>
  <dcterms:modified xsi:type="dcterms:W3CDTF">2023-02-03T09:11:24Z</dcterms:modified>
</cp:coreProperties>
</file>