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19"/>
  </p:notesMasterIdLst>
  <p:handoutMasterIdLst>
    <p:handoutMasterId r:id="rId20"/>
  </p:handoutMasterIdLst>
  <p:sldIdLst>
    <p:sldId id="653" r:id="rId2"/>
    <p:sldId id="654" r:id="rId3"/>
    <p:sldId id="655" r:id="rId4"/>
    <p:sldId id="656" r:id="rId5"/>
    <p:sldId id="657" r:id="rId6"/>
    <p:sldId id="681" r:id="rId7"/>
    <p:sldId id="658" r:id="rId8"/>
    <p:sldId id="659" r:id="rId9"/>
    <p:sldId id="682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</p:sldIdLst>
  <p:sldSz cx="9144000" cy="5143500" type="screen16x9"/>
  <p:notesSz cx="6858000" cy="9947275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8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203" userDrawn="1">
          <p15:clr>
            <a:srgbClr val="A4A3A4"/>
          </p15:clr>
        </p15:guide>
        <p15:guide id="4" pos="2211" userDrawn="1">
          <p15:clr>
            <a:srgbClr val="A4A3A4"/>
          </p15:clr>
        </p15:guide>
        <p15:guide id="5" orient="horz" pos="3197" userDrawn="1">
          <p15:clr>
            <a:srgbClr val="A4A3A4"/>
          </p15:clr>
        </p15:guide>
        <p15:guide id="6" orient="horz" pos="3173" userDrawn="1">
          <p15:clr>
            <a:srgbClr val="A4A3A4"/>
          </p15:clr>
        </p15:guide>
        <p15:guide id="7" pos="2208" userDrawn="1">
          <p15:clr>
            <a:srgbClr val="A4A3A4"/>
          </p15:clr>
        </p15:guide>
        <p15:guide id="8" pos="2182" userDrawn="1">
          <p15:clr>
            <a:srgbClr val="A4A3A4"/>
          </p15:clr>
        </p15:guide>
        <p15:guide id="9" orient="horz" pos="3208" userDrawn="1">
          <p15:clr>
            <a:srgbClr val="A4A3A4"/>
          </p15:clr>
        </p15:guide>
        <p15:guide id="10" orient="horz" pos="3183" userDrawn="1">
          <p15:clr>
            <a:srgbClr val="A4A3A4"/>
          </p15:clr>
        </p15:guide>
        <p15:guide id="11" orient="horz" pos="3178" userDrawn="1">
          <p15:clr>
            <a:srgbClr val="A4A3A4"/>
          </p15:clr>
        </p15:guide>
        <p15:guide id="12" orient="horz" pos="3154" userDrawn="1">
          <p15:clr>
            <a:srgbClr val="A4A3A4"/>
          </p15:clr>
        </p15:guide>
        <p15:guide id="13" pos="2219" userDrawn="1">
          <p15:clr>
            <a:srgbClr val="A4A3A4"/>
          </p15:clr>
        </p15:guide>
        <p15:guide id="14" pos="2193" userDrawn="1">
          <p15:clr>
            <a:srgbClr val="A4A3A4"/>
          </p15:clr>
        </p15:guide>
        <p15:guide id="15" pos="2190" userDrawn="1">
          <p15:clr>
            <a:srgbClr val="A4A3A4"/>
          </p15:clr>
        </p15:guide>
        <p15:guide id="16" pos="2164" userDrawn="1">
          <p15:clr>
            <a:srgbClr val="A4A3A4"/>
          </p15:clr>
        </p15:guide>
        <p15:guide id="17" orient="horz" pos="3207" userDrawn="1">
          <p15:clr>
            <a:srgbClr val="A4A3A4"/>
          </p15:clr>
        </p15:guide>
        <p15:guide id="18" orient="horz" pos="3181" userDrawn="1">
          <p15:clr>
            <a:srgbClr val="A4A3A4"/>
          </p15:clr>
        </p15:guide>
        <p15:guide id="19" orient="horz" pos="3176" userDrawn="1">
          <p15:clr>
            <a:srgbClr val="A4A3A4"/>
          </p15:clr>
        </p15:guide>
        <p15:guide id="20" orient="horz" pos="3152" userDrawn="1">
          <p15:clr>
            <a:srgbClr val="A4A3A4"/>
          </p15:clr>
        </p15:guide>
        <p15:guide id="21" orient="horz" pos="3186" userDrawn="1">
          <p15:clr>
            <a:srgbClr val="A4A3A4"/>
          </p15:clr>
        </p15:guide>
        <p15:guide id="22" orient="horz" pos="3162" userDrawn="1">
          <p15:clr>
            <a:srgbClr val="A4A3A4"/>
          </p15:clr>
        </p15:guide>
        <p15:guide id="23" orient="horz" pos="3157" userDrawn="1">
          <p15:clr>
            <a:srgbClr val="A4A3A4"/>
          </p15:clr>
        </p15:guide>
        <p15:guide id="24" orient="horz" pos="3133" userDrawn="1">
          <p15:clr>
            <a:srgbClr val="A4A3A4"/>
          </p15:clr>
        </p15:guide>
        <p15:guide id="25" pos="2233" userDrawn="1">
          <p15:clr>
            <a:srgbClr val="A4A3A4"/>
          </p15:clr>
        </p15:guide>
        <p15:guide id="26" pos="2207" userDrawn="1">
          <p15:clr>
            <a:srgbClr val="A4A3A4"/>
          </p15:clr>
        </p15:guide>
        <p15:guide id="27" pos="2204" userDrawn="1">
          <p15:clr>
            <a:srgbClr val="A4A3A4"/>
          </p15:clr>
        </p15:guide>
        <p15:guide id="28" pos="2178" userDrawn="1">
          <p15:clr>
            <a:srgbClr val="A4A3A4"/>
          </p15:clr>
        </p15:guide>
        <p15:guide id="29" pos="2215" userDrawn="1">
          <p15:clr>
            <a:srgbClr val="A4A3A4"/>
          </p15:clr>
        </p15:guide>
        <p15:guide id="30" pos="2189" userDrawn="1">
          <p15:clr>
            <a:srgbClr val="A4A3A4"/>
          </p15:clr>
        </p15:guide>
        <p15:guide id="31" pos="2186" userDrawn="1">
          <p15:clr>
            <a:srgbClr val="A4A3A4"/>
          </p15:clr>
        </p15:guide>
        <p15:guide id="3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EFF0F1"/>
    <a:srgbClr val="E9EFF7"/>
    <a:srgbClr val="FFFF99"/>
    <a:srgbClr val="080808"/>
    <a:srgbClr val="FFFFCC"/>
    <a:srgbClr val="DCE6F2"/>
    <a:srgbClr val="85A7D1"/>
    <a:srgbClr val="C8D7EA"/>
    <a:srgbClr val="A9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1" autoAdjust="0"/>
  </p:normalViewPr>
  <p:slideViewPr>
    <p:cSldViewPr>
      <p:cViewPr varScale="1">
        <p:scale>
          <a:sx n="141" d="100"/>
          <a:sy n="141" d="100"/>
        </p:scale>
        <p:origin x="666" y="120"/>
      </p:cViewPr>
      <p:guideLst>
        <p:guide orient="horz" pos="2160"/>
        <p:guide pos="312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90"/>
      </p:cViewPr>
      <p:guideLst>
        <p:guide orient="horz" pos="3228"/>
        <p:guide pos="2238"/>
        <p:guide orient="horz" pos="3203"/>
        <p:guide pos="2211"/>
        <p:guide orient="horz" pos="3197"/>
        <p:guide orient="horz" pos="3173"/>
        <p:guide pos="2208"/>
        <p:guide pos="2182"/>
        <p:guide orient="horz" pos="3208"/>
        <p:guide orient="horz" pos="3183"/>
        <p:guide orient="horz" pos="3178"/>
        <p:guide orient="horz" pos="3154"/>
        <p:guide pos="2219"/>
        <p:guide pos="2193"/>
        <p:guide pos="2190"/>
        <p:guide pos="2164"/>
        <p:guide orient="horz" pos="3207"/>
        <p:guide orient="horz" pos="3181"/>
        <p:guide orient="horz" pos="3176"/>
        <p:guide orient="horz" pos="3152"/>
        <p:guide orient="horz" pos="3186"/>
        <p:guide orient="horz" pos="3162"/>
        <p:guide orient="horz" pos="3157"/>
        <p:guide orient="horz" pos="3133"/>
        <p:guide pos="2233"/>
        <p:guide pos="2207"/>
        <p:guide pos="2204"/>
        <p:guide pos="2178"/>
        <p:guide pos="2215"/>
        <p:guide pos="2189"/>
        <p:guide pos="2186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расходов за лечение граждан из других регионов, обратившихся в МО Пензенской области </a:t>
            </a:r>
          </a:p>
        </c:rich>
      </c:tx>
      <c:layout>
        <c:manualLayout>
          <c:xMode val="edge"/>
          <c:yMode val="edge"/>
          <c:x val="0.10471725544857891"/>
          <c:y val="0"/>
        </c:manualLayout>
      </c:layout>
      <c:overlay val="0"/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18628117305301"/>
          <c:y val="0.30413647261136134"/>
          <c:w val="0.67747827015148321"/>
          <c:h val="0.557463660623336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за лечение граждан из других регионов, обратившихся в МО Пензенской области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explosion val="10"/>
          <c:dPt>
            <c:idx val="1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1.4823408847123966E-2"/>
                  <c:y val="0.141659655699613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510783724310218E-6"/>
                  <c:y val="-0.118682860494972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578880168917697E-2"/>
                  <c:y val="-0.228025068295034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9547748839087"/>
                      <c:h val="0.150415512465373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1324036494226833"/>
                  <c:y val="-6.909503348092571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Другие регионы;</a:t>
                    </a:r>
                    <a:r>
                      <a:rPr lang="ru-RU" baseline="0"/>
                      <a:t> 24,48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975136360529"/>
                      <c:h val="0.1191571967631469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963744331180598E-2"/>
                  <c:y val="-3.30159762843859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212022601613302E-2"/>
                  <c:y val="-5.02568000621917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807258334665887E-2"/>
                  <c:y val="-4.9462473330972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4057780204143077E-2"/>
                  <c:y val="1.77270729379052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4743873856726689E-2"/>
                  <c:y val="4.0846682719750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5981327173642812"/>
                  <c:y val="9.960871029877949E-2"/>
                </c:manualLayout>
              </c:layout>
              <c:tx>
                <c:rich>
                  <a:bodyPr/>
                  <a:lstStyle/>
                  <a:p>
                    <a:fld id="{4BFB211F-CC89-447F-B3FA-A61F087EF989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11,36%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9.45484358670199E-2"/>
                  <c:y val="3.3034303321680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Саратовская область</c:v>
                </c:pt>
                <c:pt idx="1">
                  <c:v>Липецкая область</c:v>
                </c:pt>
                <c:pt idx="2">
                  <c:v>Волгоградская область</c:v>
                </c:pt>
                <c:pt idx="3">
                  <c:v>Другие регионы</c:v>
                </c:pt>
                <c:pt idx="4">
                  <c:v>Ульяновская область</c:v>
                </c:pt>
                <c:pt idx="5">
                  <c:v>г.Москва</c:v>
                </c:pt>
                <c:pt idx="6">
                  <c:v>Республика Мордовия</c:v>
                </c:pt>
                <c:pt idx="7">
                  <c:v>Самарская область</c:v>
                </c:pt>
                <c:pt idx="8">
                  <c:v>Тамбовская область</c:v>
                </c:pt>
                <c:pt idx="9">
                  <c:v>Московская область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0.1772</c:v>
                </c:pt>
                <c:pt idx="1">
                  <c:v>2.9399999999999999E-2</c:v>
                </c:pt>
                <c:pt idx="2">
                  <c:v>3.3599999999999998E-2</c:v>
                </c:pt>
                <c:pt idx="3">
                  <c:v>0.24479999999999999</c:v>
                </c:pt>
                <c:pt idx="4">
                  <c:v>9.4E-2</c:v>
                </c:pt>
                <c:pt idx="5">
                  <c:v>0.1598</c:v>
                </c:pt>
                <c:pt idx="6">
                  <c:v>5.2299999999999999E-2</c:v>
                </c:pt>
                <c:pt idx="7">
                  <c:v>3.9E-2</c:v>
                </c:pt>
                <c:pt idx="8">
                  <c:v>5.6300000000000003E-2</c:v>
                </c:pt>
                <c:pt idx="9">
                  <c:v>0.11360000000000001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68930994163233"/>
          <c:y val="2.8063917356288222E-2"/>
        </c:manualLayout>
      </c:layout>
      <c:overlay val="0"/>
    </c:title>
    <c:autoTitleDeleted val="0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89490917595702E-2"/>
          <c:y val="0.28399860267339094"/>
          <c:w val="0.70837403291972156"/>
          <c:h val="0.554090576356263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за лечение граждан Пензенской области, обратившихся в МО других регионов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1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8.5863661226514513E-3"/>
                  <c:y val="-0.12703464883790935"/>
                </c:manualLayout>
              </c:layout>
              <c:tx>
                <c:rich>
                  <a:bodyPr/>
                  <a:lstStyle/>
                  <a:p>
                    <a:fld id="{769CF339-4AFC-4B8A-84D3-015270DFE0D6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43,58%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09806402560621E-2"/>
                  <c:y val="-5.8815997638035737E-2"/>
                </c:manualLayout>
              </c:layout>
              <c:tx>
                <c:rich>
                  <a:bodyPr/>
                  <a:lstStyle/>
                  <a:p>
                    <a:fld id="{8B2BDE32-9076-445F-A37D-3C25EE6B42C1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14,19%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6809918679170427E-2"/>
                  <c:y val="-8.10359813546827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Другие</a:t>
                    </a:r>
                  </a:p>
                  <a:p>
                    <a:r>
                      <a:rPr lang="ru-RU"/>
                      <a:t> регионы; 15,32%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72859933288147"/>
                  <c:y val="-9.852201753774722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Саратовская область; </a:t>
                    </a:r>
                  </a:p>
                  <a:p>
                    <a:r>
                      <a:rPr lang="ru-RU"/>
                      <a:t>2,46%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938578861002634"/>
                  <c:y val="-1.361317511367509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Липецкая область; 1,85%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7770597738289"/>
                      <c:h val="0.1452126142682868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8.9633075954358696E-2"/>
                  <c:y val="4.850243191432056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Самарская область; 4,71%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9203655031080993"/>
                  <c:y val="0.1201427640627331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Тамбовская область; </a:t>
                    </a:r>
                  </a:p>
                  <a:p>
                    <a:r>
                      <a:rPr lang="ru-RU"/>
                      <a:t>6,42%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163389163847454E-2"/>
                  <c:y val="9.51820705690782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 Воронежская область; 1,97%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5963295132467078E-2"/>
                  <c:y val="0.10035280871679582"/>
                </c:manualLayout>
              </c:layout>
              <c:tx>
                <c:rich>
                  <a:bodyPr/>
                  <a:lstStyle/>
                  <a:p>
                    <a:fld id="{E794820C-CC69-43DF-B000-6C82B8FEA12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7,02%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3.9514535704205482E-2"/>
                  <c:y val="4.9978111803759419E-2"/>
                </c:manualLayout>
              </c:layout>
              <c:tx>
                <c:rich>
                  <a:bodyPr/>
                  <a:lstStyle/>
                  <a:p>
                    <a:fld id="{1F43A75B-C7A5-488B-86F4-E87C37EA059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2,48%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5.9306581518230697E-7"/>
                  <c:y val="-0.170767152579048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4942726906298138E-3"/>
                  <c:y val="-8.16301279342182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г. Москва</c:v>
                </c:pt>
                <c:pt idx="1">
                  <c:v>Московская область</c:v>
                </c:pt>
                <c:pt idx="2">
                  <c:v>Другие регионы</c:v>
                </c:pt>
                <c:pt idx="3">
                  <c:v>Саратовская область</c:v>
                </c:pt>
                <c:pt idx="4">
                  <c:v>Липецкая область</c:v>
                </c:pt>
                <c:pt idx="5">
                  <c:v>Самарская область</c:v>
                </c:pt>
                <c:pt idx="6">
                  <c:v>Тамбовская область</c:v>
                </c:pt>
                <c:pt idx="7">
                  <c:v>Воронежская область</c:v>
                </c:pt>
                <c:pt idx="8">
                  <c:v>г. Санкт-Петербург</c:v>
                </c:pt>
                <c:pt idx="9">
                  <c:v>Республика Мордовия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0.43580000000000002</c:v>
                </c:pt>
                <c:pt idx="1">
                  <c:v>0.1419</c:v>
                </c:pt>
                <c:pt idx="2">
                  <c:v>0.1532</c:v>
                </c:pt>
                <c:pt idx="3">
                  <c:v>2.46E-2</c:v>
                </c:pt>
                <c:pt idx="4">
                  <c:v>1.8499999999999999E-2</c:v>
                </c:pt>
                <c:pt idx="5">
                  <c:v>4.7100000000000003E-2</c:v>
                </c:pt>
                <c:pt idx="6">
                  <c:v>6.4199999999999993E-2</c:v>
                </c:pt>
                <c:pt idx="7">
                  <c:v>1.9699999999999999E-2</c:v>
                </c:pt>
                <c:pt idx="8">
                  <c:v>7.0199999999999999E-2</c:v>
                </c:pt>
                <c:pt idx="9">
                  <c:v>2.4799999999999999E-2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+mn-lt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20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r">
              <a:defRPr sz="1200"/>
            </a:lvl1pPr>
          </a:lstStyle>
          <a:p>
            <a:fld id="{6DA593AB-57BF-4416-B90A-476B7249A4D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20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r">
              <a:defRPr sz="1200"/>
            </a:lvl1pPr>
          </a:lstStyle>
          <a:p>
            <a:fld id="{CDFE6248-682C-47B0-AC9D-9DC9B37AB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4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20" y="7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/>
          <a:lstStyle>
            <a:lvl1pPr algn="r">
              <a:defRPr sz="1200"/>
            </a:lvl1pPr>
          </a:lstStyle>
          <a:p>
            <a:fld id="{6C09D711-9D9E-495C-A509-E71515592AA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4" tIns="46201" rIns="92404" bIns="462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65"/>
            <a:ext cx="5486400" cy="4476273"/>
          </a:xfrm>
          <a:prstGeom prst="rect">
            <a:avLst/>
          </a:prstGeom>
        </p:spPr>
        <p:txBody>
          <a:bodyPr vert="horz" lIns="92404" tIns="46201" rIns="92404" bIns="462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20" y="9448192"/>
            <a:ext cx="2971799" cy="497364"/>
          </a:xfrm>
          <a:prstGeom prst="rect">
            <a:avLst/>
          </a:prstGeom>
        </p:spPr>
        <p:txBody>
          <a:bodyPr vert="horz" lIns="92404" tIns="46201" rIns="92404" bIns="46201" rtlCol="0" anchor="b"/>
          <a:lstStyle>
            <a:lvl1pPr algn="r">
              <a:defRPr sz="1200"/>
            </a:lvl1pPr>
          </a:lstStyle>
          <a:p>
            <a:fld id="{6808F579-0FAA-4E4A-86A4-7DC71C14E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0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1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3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1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5986"/>
            <a:ext cx="22288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05986"/>
            <a:ext cx="65341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5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387" y="739290"/>
            <a:ext cx="8246071" cy="351919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использовании медицинскими организациями средств нормированного страхового запаса 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ТФОМС Пензенской области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</a:t>
            </a:r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оборудования </a:t>
            </a:r>
            <a:r>
              <a:rPr lang="ru-RU" sz="2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году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59" y="948817"/>
            <a:ext cx="884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Не исполнен План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 за 2022 год</a:t>
            </a:r>
            <a:endParaRPr lang="ru-RU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82820" y="1939179"/>
            <a:ext cx="1908406" cy="6108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3 515,2 тыс.руб.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555" y="1939180"/>
            <a:ext cx="5058999" cy="61082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медицинского оборудования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2 медицинских организациях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*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48817"/>
            <a:ext cx="429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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254672" y="2550000"/>
          <a:ext cx="8551480" cy="12433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18123"/>
                <a:gridCol w="3859590"/>
                <a:gridCol w="1413013"/>
                <a:gridCol w="960754"/>
              </a:tblGrid>
              <a:tr h="62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</a:t>
                      </a:r>
                      <a:r>
                        <a:rPr lang="ru-RU" sz="1000" dirty="0" err="1"/>
                        <a:t>Лунинская</a:t>
                      </a:r>
                      <a:r>
                        <a:rPr lang="ru-RU" sz="1000" dirty="0"/>
                        <a:t> РБ</a:t>
                      </a:r>
                      <a:r>
                        <a:rPr lang="ru-RU" sz="1000" dirty="0" smtClean="0"/>
                        <a:t>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 Эндоскоп (для верхних отделов желудочно-кишечного тракта, для нижних отделов желудочно-кишечного тракта, </a:t>
                      </a:r>
                      <a:r>
                        <a:rPr lang="ru-RU" sz="1000" dirty="0" err="1"/>
                        <a:t>панкреато-дуоденальной</a:t>
                      </a:r>
                      <a:r>
                        <a:rPr lang="ru-RU" sz="1000" dirty="0"/>
                        <a:t> зоны и/или для нижних дыхательных путей)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757,8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</a:tr>
              <a:tr h="621695"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ГБУЗ «</a:t>
                      </a:r>
                      <a:r>
                        <a:rPr lang="ru-RU" sz="1000" dirty="0" err="1" smtClean="0"/>
                        <a:t>Земетчинская</a:t>
                      </a:r>
                      <a:r>
                        <a:rPr lang="ru-RU" sz="1000" dirty="0" smtClean="0"/>
                        <a:t> РБ»</a:t>
                      </a:r>
                      <a:endParaRPr lang="ru-RU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1 757,4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1879" y="40978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/>
                <a:cs typeface="Calibri"/>
              </a:rPr>
              <a:t>*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2414" y="4098800"/>
            <a:ext cx="8192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Договора на поставку медицинского  оборудования заключены.</a:t>
            </a:r>
          </a:p>
          <a:p>
            <a:r>
              <a:rPr lang="ru-RU" i="1" dirty="0"/>
              <a:t>Поставка медицинского  оборудования ожидается </a:t>
            </a:r>
            <a:r>
              <a:rPr lang="ru-RU" i="1" dirty="0" smtClean="0"/>
              <a:t>февраль-апрель 2023 года.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860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3554" y="739288"/>
          <a:ext cx="8856890" cy="4181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116"/>
                <a:gridCol w="3653795"/>
                <a:gridCol w="746332"/>
                <a:gridCol w="746332"/>
                <a:gridCol w="598685"/>
                <a:gridCol w="515761"/>
                <a:gridCol w="811053"/>
                <a:gridCol w="663408"/>
                <a:gridCol w="663408"/>
              </a:tblGrid>
              <a:tr h="2208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медицинских организаций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 санкций при формировании НСЗ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Перечислено средств НСЗ в 2020-2022 годах                                                                                                                      (с учетом остатка на 01.01.2020 года)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 всего, тыс. руб.             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Доля,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в том числе на: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Доп.проф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образование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медработников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приобретение медицинского оборудования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ремонт медицинского оборудования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Сумма, тыс. руб.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Доля,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ОБЛАСТНЫЕ  БОЛЬНИЦЫ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84 374,48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53,81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67 186,34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41,80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1 892,75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58 049,57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7 244,02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ГБУЗ "Пензенская ОКБ </a:t>
                      </a:r>
                      <a:r>
                        <a:rPr lang="ru-RU" sz="900" u="none" strike="noStrike" dirty="0" err="1">
                          <a:effectLst/>
                        </a:rPr>
                        <a:t>им.Н.Н.Бурденко</a:t>
                      </a:r>
                      <a:r>
                        <a:rPr lang="ru-RU" sz="900" u="none" strike="noStrike" dirty="0">
                          <a:effectLst/>
                        </a:rPr>
                        <a:t>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15 285,37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9,75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42 123,46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26,21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334,55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34 544,89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7 244,02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"Пензенская ОДКБ им.Н.Ф.Филатова"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789,90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23 348,60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14,53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23 345,00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"Областной онкологический диспансер"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39 683,24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25,31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126,10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126,10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"Пензенский областной госпиталь для ветеранов войн"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4 602,42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2,94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"Пензенская областная офтальмологическая больница"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72,54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ГАУЗ ПО " Пензенская стоматологическая поликлиника"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175,55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96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"Пензенская областная станция скорой медицинской помощи"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1 886,30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1 428,50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1 428,50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248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"Пензенский областной клинический центр спец.видов мед.помощи"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21 242,89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159,68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159,68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"Пензенская областная туберкулезная больница"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13,47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248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"Пензенский областной клинический центр медицинской профилактики"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"Пензенский областной клинический центр крови"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"Областная психиатрическая больница им.К.Р.Евграфова"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431,84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 "Областное бюро судебно-медицинской экспертизы"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  ГОРОДСКИЕ  БОЛЬНИЦЫ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15 084,49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9,62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48 880,76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30,41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361,89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48 518,87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ГБУЗ "Городская поликлиника"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5 918,13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215,00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"Клиническая больница № 6 им.Г.А.Захарьина"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4 210,81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20 374,86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226,09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20 148,77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"Клиническая больница № 4"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3 709,52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15 425,80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15 425,80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69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"Пензенский городской родильный дом"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121,43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12 845,60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7,99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41,30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12 804,30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  <a:tr h="125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ГБУЗ "Городская детская поликлиника"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1 124,59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3554" y="739864"/>
          <a:ext cx="8856890" cy="4275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116"/>
                <a:gridCol w="3653795"/>
                <a:gridCol w="746332"/>
                <a:gridCol w="746332"/>
                <a:gridCol w="598685"/>
                <a:gridCol w="515761"/>
                <a:gridCol w="811053"/>
                <a:gridCol w="663408"/>
                <a:gridCol w="663408"/>
              </a:tblGrid>
              <a:tr h="2654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медицинских организаций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 санкций при формировании НСЗ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Перечислено средств НСЗ в 2020-2022 годах                                                                                                                      (с учетом остатка на 01.01.2020 года)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 всего, тыс. руб.             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Доля,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в том числе на: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Доп.проф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образование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медработников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приобретение медицинского оборудования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ремонт медицинского оборудования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Сумма, тыс. руб.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Доля,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6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МЕЖРАЙОННЫЕ  БОЛЬНИЦЫ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38 550,44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37 954,35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3 023,08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34 667,28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"Кузнецкая межрайонная стоматологическая поликлиника"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"Кузнецкая межрайонная детская больница"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2 930,59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"Кузнецкая межрайонная больница"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6 432,22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2 918,08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2 858,08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"Н-Ломовская МРБ"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12 139,68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9 892,00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9 862,00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"Сердобская МРБ  им. А.И.Настина"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9 469,26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9 140,00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9 059,00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"Каменская МРБ"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7 573,22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15 839,28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15 746,28</a:t>
                      </a:r>
                    </a:p>
                  </a:txBody>
                  <a:tcPr marL="9525" marR="9525" marT="9525" marB="0" anchor="b"/>
                </a:tc>
              </a:tr>
              <a:tr h="211250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РАЙОННЫЕ  БОЛЬНИЦЫ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11 656,73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6 475,47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581,90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5 893,57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410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"Башмаковская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"Белинская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1 023,76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6410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"Бессоновская 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2 072,37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"Городищенская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1 585,37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"Земетчинская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969,41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Колышлейская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1 485,00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Лунинская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РБ"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338,98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Мокшанская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1 523,41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"Никольская РБ"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817,57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54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"Пензенская  РБ 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1 844,31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4 020,59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3 975,29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3554" y="739864"/>
          <a:ext cx="8856890" cy="366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116"/>
                <a:gridCol w="3653795"/>
                <a:gridCol w="746332"/>
                <a:gridCol w="746332"/>
                <a:gridCol w="598685"/>
                <a:gridCol w="515761"/>
                <a:gridCol w="811053"/>
                <a:gridCol w="663408"/>
                <a:gridCol w="663408"/>
              </a:tblGrid>
              <a:tr h="3107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медицинских организаций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 санкций при формировании НСЗ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Перечислено средств НСЗ в 2020-2022 годах                                                                                                                      (с учетом остатка на 01.01.2020 года)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 всего, тыс. руб.             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Доля,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в том числе на: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Доп.проф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образование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медработников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приобретение медицинского оборудования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ремонт медицинского оборудования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Сумма, тыс. руб.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Доля,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7" marR="3307" marT="33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УЧАСТКОВЫЕ  БОЛЬНИЦЫ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2 845,22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431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"Иссинская участковая больница"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4431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"Лопатинская участковая больница"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4431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Сосновоборская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участковая больница"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4431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Тамалинская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участковая больница"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4431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Шемышейская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участковая больница"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832,97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85733"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по государственным учреждениям Пензенской области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152 511,36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160 541,82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3 145,44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115 485,09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41 911,29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859"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учреждения здравоохранения, федеральные учреждения здравоохранения, негосударственные учреждения здравоохранения</a:t>
                      </a:r>
                    </a:p>
                  </a:txBody>
                  <a:tcPr marL="9525" marR="9525" marT="9525" marB="0" anchor="b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4 282,49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2,73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186,60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186,60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9EFF7"/>
                    </a:solidFill>
                  </a:tcPr>
                </a:tc>
              </a:tr>
              <a:tr h="311879">
                <a:tc>
                  <a:txBody>
                    <a:bodyPr/>
                    <a:lstStyle/>
                    <a:p>
                      <a:pPr marL="0" algn="l" defTabSz="779252" rtl="0" eaLnBrk="1" fontAlgn="b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156 793,85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160 728,42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3 332,04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115 485,09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41 911,29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31477" y="762686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137655" y="1"/>
            <a:ext cx="9144001" cy="739289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средств нормированного страхового запаса</a:t>
            </a:r>
          </a:p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ТФОМС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софинансирования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расходов медицинских организаций на оплату труда врачей и среднего медицинского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персонала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69" y="1502815"/>
            <a:ext cx="502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По информации Министерства здравоохранения Пензенской области </a:t>
            </a:r>
            <a:r>
              <a:rPr lang="ru-RU" sz="1400" b="1" i="1" dirty="0" smtClean="0"/>
              <a:t>в </a:t>
            </a:r>
            <a:r>
              <a:rPr lang="ru-RU" sz="1400" b="1" i="1" dirty="0"/>
              <a:t>рамках </a:t>
            </a:r>
            <a:r>
              <a:rPr lang="ru-RU" sz="1400" b="1" i="1" dirty="0" smtClean="0"/>
              <a:t>мероприятий </a:t>
            </a:r>
            <a:r>
              <a:rPr lang="ru-RU" sz="1400" b="1" i="1" dirty="0"/>
              <a:t>по устранению кадрового дефицита</a:t>
            </a:r>
            <a:r>
              <a:rPr lang="ru-RU" sz="1400" i="1" dirty="0"/>
              <a:t> </a:t>
            </a:r>
            <a:r>
              <a:rPr lang="ru-RU" sz="1400" i="1" dirty="0" smtClean="0"/>
              <a:t>в 2022 </a:t>
            </a:r>
            <a:r>
              <a:rPr lang="ru-RU" sz="1400" i="1" dirty="0"/>
              <a:t>году планировалось </a:t>
            </a:r>
            <a:r>
              <a:rPr lang="ru-RU" sz="1400" i="1" dirty="0" smtClean="0"/>
              <a:t>принять на работу</a:t>
            </a:r>
            <a:endParaRPr lang="ru-RU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01175" y="1044700"/>
            <a:ext cx="488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На 2022 год утверждены средства на сумму</a:t>
            </a:r>
            <a:endParaRPr 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4376" y="2724456"/>
            <a:ext cx="7655598" cy="61082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Направлено средств на </a:t>
            </a:r>
            <a:r>
              <a:rPr lang="ru-RU" sz="1300" b="1" dirty="0" err="1" smtClean="0">
                <a:solidFill>
                  <a:schemeClr val="bg1"/>
                </a:solidFill>
              </a:rPr>
              <a:t>софинансирование</a:t>
            </a:r>
            <a:r>
              <a:rPr lang="ru-RU" sz="1300" b="1" dirty="0" smtClean="0">
                <a:solidFill>
                  <a:schemeClr val="bg1"/>
                </a:solidFill>
              </a:rPr>
              <a:t> </a:t>
            </a:r>
            <a:r>
              <a:rPr lang="ru-RU" sz="1300" b="1" dirty="0">
                <a:solidFill>
                  <a:schemeClr val="bg1"/>
                </a:solidFill>
              </a:rPr>
              <a:t>расходов медицинских организаций </a:t>
            </a:r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на </a:t>
            </a:r>
            <a:r>
              <a:rPr lang="ru-RU" sz="1300" b="1" dirty="0">
                <a:solidFill>
                  <a:schemeClr val="bg1"/>
                </a:solidFill>
              </a:rPr>
              <a:t>оплату труда врачей и среднего медицинского персонала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03946" y="3588262"/>
            <a:ext cx="2118409" cy="702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14 836,9 </a:t>
            </a:r>
            <a:r>
              <a:rPr lang="ru-RU" sz="16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2298" y="3589738"/>
            <a:ext cx="3401648" cy="70110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22 медицинские организации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8525" y="1029312"/>
            <a:ext cx="183246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200 999,0 </a:t>
            </a:r>
            <a:r>
              <a:rPr lang="ru-RU" b="1" dirty="0" err="1" smtClean="0">
                <a:solidFill>
                  <a:schemeClr val="bg1"/>
                </a:solidFill>
              </a:rPr>
              <a:t>тыс.руб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7136" y="1521593"/>
            <a:ext cx="3699700" cy="70110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34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медицинских организациях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врачей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– 629 чел.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среднего медицинского персонала –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576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чел.</a:t>
            </a:r>
          </a:p>
          <a:p>
            <a:pPr algn="ctr">
              <a:lnSpc>
                <a:spcPct val="150000"/>
              </a:lnSpc>
            </a:pP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977817" y="1872147"/>
            <a:ext cx="3969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042327" y="3589738"/>
            <a:ext cx="20092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7,4 </a:t>
            </a:r>
            <a:r>
              <a:rPr lang="ru-RU" sz="1400" b="1" dirty="0"/>
              <a:t>% </a:t>
            </a:r>
            <a:endParaRPr lang="ru-RU" sz="1400" b="1" dirty="0" smtClean="0"/>
          </a:p>
          <a:p>
            <a:pPr algn="ctr"/>
            <a:r>
              <a:rPr lang="ru-RU" sz="1200" i="1" dirty="0" smtClean="0"/>
              <a:t>от </a:t>
            </a:r>
            <a:r>
              <a:rPr lang="ru-RU" sz="1200" i="1" dirty="0"/>
              <a:t>утвержденных </a:t>
            </a:r>
            <a:endParaRPr lang="ru-RU" sz="1200" i="1" dirty="0" smtClean="0"/>
          </a:p>
          <a:p>
            <a:pPr algn="ctr"/>
            <a:r>
              <a:rPr lang="ru-RU" sz="1200" i="1" dirty="0" smtClean="0"/>
              <a:t>бюджетных </a:t>
            </a:r>
            <a:r>
              <a:rPr lang="ru-RU" sz="1200" i="1" dirty="0"/>
              <a:t>ассигнований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980"/>
            <a:ext cx="1876509" cy="11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32000" y="97200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137655" y="129310"/>
            <a:ext cx="9144001" cy="739289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Перечень медицинских организаций, в которые не направлялись средства НСЗ ТФОМС Пензенской области для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софинансирования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расходов медицинских организаций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оплату труда врачей и среднего медицинского персонала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6260" y="1197405"/>
          <a:ext cx="5584430" cy="36649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1151"/>
                <a:gridCol w="5153279"/>
              </a:tblGrid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ГБУЗ «Каменская МРБ»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ГБУЗ «Клиническая больница № 4»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«Кузнецкая МРБ»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«Н-Ломовская МРБ»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«Тамалинская участковая больница»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«Пензенский городской родильный дом»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«Пензенская областная туберкулезная больница»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«Пензенская областная психиатрическая больница им. К. Р. Евграфова»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«Пензенская областная офтальмологическая больница»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ГБУЗ «Пензенская ОКБ им. Н. Н. Бурденко»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ФГБУЗ МСЧ 59 ФМБА России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  <a:tr h="305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ФКУЗ  «МСЧ МВД России по Пензенской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122" marT="5122" marB="0" anchor="b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1502815"/>
            <a:ext cx="3044958" cy="28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000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средств нормированного страхового запаса</a:t>
            </a: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ТФОМС для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расходов медицинских организаций на оплату труда врачей и среднего медицинского персонала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477" y="830997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6458" y="1213601"/>
            <a:ext cx="488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На 2022 год утверждены средства на сумму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3808" y="1198213"/>
            <a:ext cx="183246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200 999,0 </a:t>
            </a:r>
            <a:r>
              <a:rPr lang="ru-RU" b="1" dirty="0" err="1" smtClean="0">
                <a:solidFill>
                  <a:schemeClr val="bg1"/>
                </a:solidFill>
              </a:rPr>
              <a:t>тыс.руб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96259" y="1671717"/>
          <a:ext cx="8704185" cy="1119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909"/>
                <a:gridCol w="1875292"/>
                <a:gridCol w="1468389"/>
                <a:gridCol w="1839909"/>
                <a:gridCol w="1680686"/>
              </a:tblGrid>
              <a:tr h="4581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Потребность в медицинских работниках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Прирост численности на последнее число отчетного месяца, 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Использовано средств НСЗ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оплату труда, всего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2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руб.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5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врачей, 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среднего мед. персонала, 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Врачи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мед. персонал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629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779252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- 111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- 346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14 836,9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4312" y="3046061"/>
            <a:ext cx="488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На 2023 год утверждены средства на сумму</a:t>
            </a:r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21662" y="3030673"/>
            <a:ext cx="1832460" cy="3231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34 541,7 </a:t>
            </a:r>
            <a:r>
              <a:rPr lang="ru-RU" b="1" dirty="0" err="1" smtClean="0">
                <a:solidFill>
                  <a:schemeClr val="bg1"/>
                </a:solidFill>
              </a:rPr>
              <a:t>тыс.руб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365195" y="3504176"/>
          <a:ext cx="5955495" cy="880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4438"/>
                <a:gridCol w="3781057"/>
              </a:tblGrid>
              <a:tr h="2892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Потребность в медицинских работниках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врачей, 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среднего мед. персонала, 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488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smtClean="0">
                          <a:effectLst/>
                        </a:rPr>
                        <a:t>549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000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средств НСЗ ТФОМС Пензенской области на осуществление расчетов за медицинскую помощь,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оказанную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застрахованным лицам, вне территории страхования в 2022 году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477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4482" y="586585"/>
            <a:ext cx="85514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6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Количество пролеченных иногородних граждан в МО Пензенской области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составило 33 765 человек, доходы за лечение иногородних граждан составили 315 672,6 тыс. рублей</a:t>
            </a:r>
            <a:r>
              <a:rPr lang="ru-RU" sz="1600" dirty="0" smtClean="0">
                <a:ea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u="sng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Количество </a:t>
            </a:r>
            <a:r>
              <a:rPr lang="ru-RU" sz="16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пролеченных граждан, застрахованных на территории Пензенской области, в МО других субъектов РФ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составило 24 173 человека. Возмещение средств ТФОМС Пензенской области за пролеченных граждан в других субъектах РФ составило 533 861,3 тыс. рублей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12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94496596"/>
              </p:ext>
            </p:extLst>
          </p:nvPr>
        </p:nvGraphicFramePr>
        <p:xfrm>
          <a:off x="0" y="1999119"/>
          <a:ext cx="4333240" cy="26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95922696"/>
              </p:ext>
            </p:extLst>
          </p:nvPr>
        </p:nvGraphicFramePr>
        <p:xfrm>
          <a:off x="4516155" y="1957268"/>
          <a:ext cx="4499610" cy="26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670" y="4752805"/>
            <a:ext cx="3359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Средняя стоимость лечения 9 349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71526" y="4736768"/>
            <a:ext cx="3359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Средняя стоимость лечения 22 085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6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1425" y="891995"/>
            <a:ext cx="42757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За 2022 год перечислены средства на  обеспечение мероприятий в размере</a:t>
            </a:r>
          </a:p>
          <a:p>
            <a:pPr algn="ctr"/>
            <a:r>
              <a:rPr lang="ru-RU" sz="1600" i="1" dirty="0" smtClean="0"/>
              <a:t>77 606,2 тыс. руб.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130" y="2032268"/>
            <a:ext cx="3239935" cy="763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Финансовое обеспечение мероприятий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 организации дополнительного профессионального образования</a:t>
            </a:r>
            <a:endParaRPr lang="ru-RU" sz="13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21303" y="64331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медицинскими организациями средств нормированного страхового запаса ТФОМС Пензенской области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9870" y="2032270"/>
            <a:ext cx="2118409" cy="7635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2 106,5 </a:t>
            </a:r>
            <a:r>
              <a:rPr lang="ru-RU" sz="16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130" y="3245900"/>
            <a:ext cx="3297804" cy="692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Финансовое обеспечение мероприятий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 приобретению медицинского оборудования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09870" y="3245901"/>
            <a:ext cx="2118409" cy="6879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59 344,3 </a:t>
            </a:r>
            <a:r>
              <a:rPr lang="ru-RU" sz="16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7658" y="2032270"/>
            <a:ext cx="3531949" cy="76352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343 медицинских работника </a:t>
            </a:r>
          </a:p>
          <a:p>
            <a:pPr algn="ctr"/>
            <a:r>
              <a:rPr lang="ru-RU" sz="1300" i="1" dirty="0" smtClean="0">
                <a:solidFill>
                  <a:schemeClr val="accent4">
                    <a:lumMod val="75000"/>
                  </a:schemeClr>
                </a:solidFill>
              </a:rPr>
              <a:t>по программам повышения квалификации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16 медицинских организациях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7658" y="3245900"/>
            <a:ext cx="3531949" cy="69218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14 единиц медицинского оборудования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3 медицинских организациях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591" y="4017433"/>
            <a:ext cx="3297804" cy="692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Финансовое обеспечение мероприятий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 ремонту медицинского оборудования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29331" y="4017434"/>
            <a:ext cx="2118409" cy="6879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16 155,4 </a:t>
            </a:r>
            <a:r>
              <a:rPr lang="ru-RU" sz="16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7119" y="4017433"/>
            <a:ext cx="3531949" cy="69218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2 единицы медицинского оборудования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2 медицинских организациях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" y="1202682"/>
            <a:ext cx="2068241" cy="148098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медицинскими организациями средств нормированного страхового запаса на дополнительное профессиональное образование медицинских работников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260" y="1026945"/>
            <a:ext cx="7451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Факт по состоянию на 01.01.2023 </a:t>
            </a:r>
            <a:r>
              <a:rPr lang="ru-RU" b="1" u="sng" dirty="0" smtClean="0"/>
              <a:t> на дополнительное профессиональное образование</a:t>
            </a:r>
            <a:endParaRPr lang="ru-RU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43555" y="2635525"/>
          <a:ext cx="8704186" cy="22268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24027"/>
                <a:gridCol w="1924027"/>
                <a:gridCol w="1924027"/>
                <a:gridCol w="1924027"/>
                <a:gridCol w="1008078"/>
              </a:tblGrid>
              <a:tr h="654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100" b="1" dirty="0"/>
                        <a:t>Направление повышения квалификации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100" b="1" dirty="0"/>
                        <a:t>Наименование медицинской организации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Должность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Кол-во медицинских работников, (чел.)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Сумма,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(тыс. руб.)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72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Острый коронарный синдром: диагностика и лечение на </a:t>
                      </a:r>
                      <a:r>
                        <a:rPr lang="ru-RU" sz="1000" dirty="0" err="1"/>
                        <a:t>догоспитальном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этапе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Неотложная кардиология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ГБУЗ </a:t>
                      </a:r>
                      <a:r>
                        <a:rPr lang="ru-RU" sz="1000" dirty="0"/>
                        <a:t>«Пензенская областная станция скорой медицинской помощи»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Врач </a:t>
                      </a:r>
                      <a:endParaRPr lang="ru-RU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Фельдшер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267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122,2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1 </a:t>
                      </a:r>
                      <a:r>
                        <a:rPr lang="ru-RU" sz="1000" dirty="0" smtClean="0"/>
                        <a:t>264,3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78227" y="1602248"/>
            <a:ext cx="2118409" cy="6640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2 106,5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6015" y="1602248"/>
            <a:ext cx="3531949" cy="66409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343 медицинских работника </a:t>
            </a:r>
          </a:p>
          <a:p>
            <a:pPr algn="ctr"/>
            <a:r>
              <a:rPr lang="ru-RU" sz="1200" i="1" dirty="0" smtClean="0">
                <a:solidFill>
                  <a:schemeClr val="accent4">
                    <a:lumMod val="75000"/>
                  </a:schemeClr>
                </a:solidFill>
              </a:rPr>
              <a:t>по программам повышения квалификации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16 медицинских организациях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48817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ru-RU" sz="3000" b="1" dirty="0">
              <a:solidFill>
                <a:schemeClr val="accent3"/>
              </a:solidFill>
            </a:endParaRPr>
          </a:p>
        </p:txBody>
      </p:sp>
      <p:pic>
        <p:nvPicPr>
          <p:cNvPr id="12" name="Рисунок 11" descr="kodirovanie-kirov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0298" y="960351"/>
            <a:ext cx="1053850" cy="10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медицинскими организациями средств нормированного страхового запаса на дополнительное профессиональное образование медицинских работников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260" y="721535"/>
            <a:ext cx="7451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Факт по состоянию на 01.01.2023 </a:t>
            </a:r>
            <a:r>
              <a:rPr lang="ru-RU" b="1" u="sng" dirty="0" smtClean="0"/>
              <a:t> на дополнительное профессиональное образование</a:t>
            </a:r>
            <a:endParaRPr lang="ru-RU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43555" y="1044700"/>
          <a:ext cx="8704186" cy="376807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24027"/>
                <a:gridCol w="1924027"/>
                <a:gridCol w="1924027"/>
                <a:gridCol w="1924027"/>
                <a:gridCol w="1008078"/>
              </a:tblGrid>
              <a:tr h="347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100" b="1" dirty="0"/>
                        <a:t>Направление повышения квалификации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100" b="1" dirty="0"/>
                        <a:t>Наименование медицинской организации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Должность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Кол-во медицинских работников, (чел.)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Сумма,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(тыс. руб.)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84">
                <a:tc row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Базовые </a:t>
                      </a:r>
                      <a:r>
                        <a:rPr lang="ru-RU" sz="1000" dirty="0"/>
                        <a:t>навыки выполнения диагностической эндоскопии с биопсией в симулированных </a:t>
                      </a:r>
                      <a:r>
                        <a:rPr lang="ru-RU" sz="1000" dirty="0" smtClean="0"/>
                        <a:t>условиях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ГБУЗ </a:t>
                      </a:r>
                      <a:r>
                        <a:rPr lang="ru-RU" sz="1000" dirty="0"/>
                        <a:t>«Пензенская областная клиническая </a:t>
                      </a:r>
                      <a:r>
                        <a:rPr lang="ru-RU" sz="1000" dirty="0" smtClean="0"/>
                        <a:t>больница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им</a:t>
                      </a:r>
                      <a:r>
                        <a:rPr lang="ru-RU" sz="1000" dirty="0"/>
                        <a:t>. Н.Н. Бурденко»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err="1"/>
                        <a:t>Врач-эндоскопист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720,0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212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«Клиническая больница № 6 им. Г.А. Захарьина»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«Городская поликлиника»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           ГБУЗ «</a:t>
                      </a:r>
                      <a:r>
                        <a:rPr lang="ru-RU" sz="1000" dirty="0" smtClean="0"/>
                        <a:t>Каменская МРБ</a:t>
                      </a:r>
                      <a:r>
                        <a:rPr lang="ru-RU" sz="1000" dirty="0"/>
                        <a:t>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«Кузнецкая МРБ»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</a:t>
                      </a:r>
                      <a:r>
                        <a:rPr lang="ru-RU" sz="1000" dirty="0" err="1"/>
                        <a:t>Сердобская</a:t>
                      </a:r>
                      <a:r>
                        <a:rPr lang="ru-RU" sz="1000" dirty="0"/>
                        <a:t> </a:t>
                      </a:r>
                      <a:r>
                        <a:rPr lang="ru-RU" sz="1000" dirty="0" smtClean="0"/>
                        <a:t>МРБ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им.А.И</a:t>
                      </a:r>
                      <a:r>
                        <a:rPr lang="ru-RU" sz="1000" dirty="0"/>
                        <a:t>. Настина»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0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Бессоновская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РБ»</a:t>
                      </a: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 «Никольская РБ»</a:t>
                      </a: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«Пензенская РБ»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 «</a:t>
                      </a:r>
                      <a:r>
                        <a:rPr lang="ru-RU" sz="1000" dirty="0" err="1" smtClean="0">
                          <a:latin typeface="Calibri"/>
                          <a:ea typeface="Calibri"/>
                          <a:cs typeface="Times New Roman"/>
                        </a:rPr>
                        <a:t>Мокшанская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РБ»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 «</a:t>
                      </a:r>
                      <a:r>
                        <a:rPr lang="ru-RU" sz="1000" dirty="0" err="1" smtClean="0">
                          <a:latin typeface="Calibri"/>
                          <a:ea typeface="Calibri"/>
                          <a:cs typeface="Times New Roman"/>
                        </a:rPr>
                        <a:t>Нижнеломовская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МРБ»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 «Лопатинская УБ»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«Белинская РБ»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 «</a:t>
                      </a:r>
                      <a:r>
                        <a:rPr lang="ru-RU" sz="1000" dirty="0" err="1" smtClean="0">
                          <a:latin typeface="Calibri"/>
                          <a:ea typeface="Calibri"/>
                          <a:cs typeface="Times New Roman"/>
                        </a:rPr>
                        <a:t>Лунинская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РБ»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  <a:tr h="157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ГБУЗ «</a:t>
                      </a:r>
                      <a:r>
                        <a:rPr lang="ru-RU" sz="1000" dirty="0" err="1" smtClean="0">
                          <a:latin typeface="Calibri"/>
                          <a:ea typeface="Calibri"/>
                          <a:cs typeface="Times New Roman"/>
                        </a:rPr>
                        <a:t>Колышлейская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РБ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40" marR="4174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3407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ru-RU" sz="3000" b="1" dirty="0">
              <a:solidFill>
                <a:schemeClr val="accent3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335275"/>
            <a:ext cx="1939032" cy="1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575103"/>
            <a:ext cx="1365719" cy="205108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973" y="682468"/>
            <a:ext cx="58067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Факт на 01.01.2023 по приобретению медицинского оборудования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0259" y="1077777"/>
            <a:ext cx="1908406" cy="5209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30 844,3 </a:t>
            </a:r>
            <a:r>
              <a:rPr lang="ru-RU" sz="14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994" y="1077778"/>
            <a:ext cx="5058999" cy="52093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13 единиц медицинского оборудования 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2 медицинских организациях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36" y="586585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ru-RU" sz="3000" b="1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3487980"/>
            <a:ext cx="1502815" cy="150281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43555" y="1655520"/>
          <a:ext cx="6871725" cy="31406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62778"/>
                <a:gridCol w="3101456"/>
                <a:gridCol w="1135457"/>
                <a:gridCol w="772034"/>
              </a:tblGrid>
              <a:tr h="746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100" b="1" dirty="0"/>
                        <a:t>Наименование медицинской организации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100" b="1" dirty="0"/>
                        <a:t>Наименование медицинского оборудования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 медицинского оборудования,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(ед.)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Сумма,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(тыс. руб.)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4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</a:t>
                      </a:r>
                      <a:r>
                        <a:rPr lang="ru-RU" sz="1000" dirty="0" smtClean="0"/>
                        <a:t>«Пензенская </a:t>
                      </a:r>
                      <a:r>
                        <a:rPr lang="ru-RU" sz="1000" dirty="0"/>
                        <a:t>областная детская клиническая больница </a:t>
                      </a:r>
                      <a:endParaRPr lang="ru-RU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им</a:t>
                      </a:r>
                      <a:r>
                        <a:rPr lang="ru-RU" sz="1000" dirty="0"/>
                        <a:t>. Н.Ф. Филатова»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 Аппарат наркозный  с дыхательным автоматом, волюметром, монитором концентрации кислорода и герметичности дыхательного контура  с педиатрическим контуром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 Автоматический анализатор газов крови, кислотно-щелочного состояния, электролитов, глюкозы, </a:t>
                      </a:r>
                      <a:r>
                        <a:rPr lang="ru-RU" sz="1000" dirty="0" err="1"/>
                        <a:t>осмолярности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17</a:t>
                      </a:r>
                      <a:r>
                        <a:rPr lang="ru-RU" sz="1000" dirty="0"/>
                        <a:t> </a:t>
                      </a:r>
                      <a:r>
                        <a:rPr lang="ru-RU" sz="1000" dirty="0" smtClean="0"/>
                        <a:t>345,0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ru-RU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 smtClean="0"/>
                        <a:t>6</a:t>
                      </a:r>
                      <a:r>
                        <a:rPr lang="ru-RU" sz="1000" dirty="0"/>
                        <a:t> 000,0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</a:tr>
              <a:tr h="114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«Пензенский городской родильный дом»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 Кардиомонитор фетальный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 Кардиомонитор фетальный дистанционный для контроля в родах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4 166,3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000" dirty="0"/>
                        <a:t>3 333,0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74" marR="455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Приобретение медицинскими организациями медицинского оборудования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за счет средств ОМС (ст.310 «Увеличение стоимости основных средств») в 2022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37665"/>
              </p:ext>
            </p:extLst>
          </p:nvPr>
        </p:nvGraphicFramePr>
        <p:xfrm>
          <a:off x="754375" y="2877160"/>
          <a:ext cx="7482545" cy="17214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7870"/>
                <a:gridCol w="1993372"/>
                <a:gridCol w="3351303"/>
              </a:tblGrid>
              <a:tr h="507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за единицу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количество единиц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общая сумма закупки, тыс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рублей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53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 1 тыс. рублей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243,6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53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 1  до 100 тыс. рублей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1 929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30 162,1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 100 до  500 тыс. рублей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 </a:t>
                      </a:r>
                      <a:r>
                        <a:rPr lang="ru-RU" sz="1200" u="none" strike="noStrike" dirty="0" smtClean="0">
                          <a:effectLst/>
                        </a:rPr>
                        <a:t>872,3</a:t>
                      </a:r>
                      <a:endParaRPr lang="ru-RU" sz="1200" u="none" strike="noStrike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53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 500  до 1 млн. рублей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</a:t>
                      </a:r>
                      <a:r>
                        <a:rPr lang="ru-RU" sz="1200" u="none" strike="noStrike" dirty="0" smtClean="0">
                          <a:effectLst/>
                        </a:rPr>
                        <a:t>763,0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5357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2 244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smtClean="0">
                          <a:effectLst/>
                        </a:rPr>
                        <a:t>51 041,1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6015" y="891994"/>
            <a:ext cx="4733855" cy="61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Осуществляли закупку медоборудования</a:t>
            </a:r>
          </a:p>
          <a:p>
            <a:pPr algn="ctr"/>
            <a:r>
              <a:rPr lang="ru-RU" b="1" dirty="0" smtClean="0"/>
              <a:t>46 медицинских </a:t>
            </a:r>
            <a:r>
              <a:rPr lang="ru-RU" b="1" dirty="0"/>
              <a:t>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9785" y="1808224"/>
            <a:ext cx="1985165" cy="61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</a:t>
            </a:r>
          </a:p>
          <a:p>
            <a:pPr algn="ctr"/>
            <a:r>
              <a:rPr lang="ru-RU" b="1" dirty="0" smtClean="0"/>
              <a:t>38 МО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0935" y="1808224"/>
            <a:ext cx="1985165" cy="61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Частные</a:t>
            </a:r>
          </a:p>
          <a:p>
            <a:pPr algn="ctr"/>
            <a:r>
              <a:rPr lang="ru-RU" b="1" dirty="0" smtClean="0"/>
              <a:t>8 МО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892246" y="1502813"/>
            <a:ext cx="1068935" cy="29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01057" y="1502813"/>
            <a:ext cx="1068935" cy="29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3669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3555" y="1502815"/>
            <a:ext cx="8780131" cy="73788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		Приобретение 1 единицы медицинского оборудования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		                           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1 медицинской организации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>
          <a:xfrm>
            <a:off x="5793641" y="2240705"/>
            <a:ext cx="3138416" cy="27743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59" y="796112"/>
            <a:ext cx="8847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Исполненные мероприятия по состоянию на 01.01.2023, которые были включены в план мероприятий 2021 года по приобретению медицинского оборудования</a:t>
            </a:r>
            <a:endParaRPr lang="ru-RU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5280" y="1502815"/>
            <a:ext cx="1908406" cy="6108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28 500 тыс.руб.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96112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ru-RU" sz="3000" b="1" dirty="0">
              <a:solidFill>
                <a:schemeClr val="accent3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43555" y="2113635"/>
          <a:ext cx="5650085" cy="24432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25759"/>
                <a:gridCol w="1728099"/>
                <a:gridCol w="811025"/>
                <a:gridCol w="1285202"/>
              </a:tblGrid>
              <a:tr h="91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Наименование медицинской организации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Наименование медицинского оборудования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Кол-во,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(ед.)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Сумма,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(тыс.руб.)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1527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ГБУЗ «Пензенская областная клиническая </a:t>
                      </a:r>
                      <a:r>
                        <a:rPr lang="ru-RU" sz="1000" dirty="0" smtClean="0"/>
                        <a:t>больница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им</a:t>
                      </a:r>
                      <a:r>
                        <a:rPr lang="ru-RU" sz="1000" dirty="0"/>
                        <a:t>. Н.Н. Бурденко»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 Компьютерный томограф рентгеновский спиральный с многорядным детектором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28</a:t>
                      </a:r>
                      <a:r>
                        <a:rPr lang="ru-RU" sz="1000" dirty="0"/>
                        <a:t> 500,0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7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медицинскими организациями средств нормированного страхового запаса на приобретение и проведение ремонта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59" y="796112"/>
            <a:ext cx="8847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Исполненные мероприятия по состоянию на 01.01.2023, которые были включены в план мероприятий 2021 года по ремонту медицинского оборудования</a:t>
            </a:r>
            <a:endParaRPr lang="ru-RU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796112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ru-RU" sz="3000" b="1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2820" y="1367484"/>
            <a:ext cx="1908406" cy="6108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16 155,4 тыс.руб.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555" y="1367485"/>
            <a:ext cx="5058999" cy="61082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Ремонт 2 единиц медицинского оборудования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2 медицинских организациях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96259" y="1978305"/>
          <a:ext cx="8704185" cy="22731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01396"/>
                <a:gridCol w="2595985"/>
                <a:gridCol w="1221640"/>
                <a:gridCol w="1985164"/>
              </a:tblGrid>
              <a:tr h="75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медицинской организации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медицинского оборудования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Кол-во,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(ед.)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(тыс.руб.)</a:t>
                      </a:r>
                    </a:p>
                  </a:txBody>
                  <a:tcPr marL="43503" marR="43503" marT="0" marB="0" anchor="ctr"/>
                </a:tc>
              </a:tr>
              <a:tr h="75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ГБУЗ «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Нижнеломовская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МРБ»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Компьютерный томограф рентгеновский спиральный с многорядным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детектором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9 862,0</a:t>
                      </a:r>
                    </a:p>
                  </a:txBody>
                  <a:tcPr marL="43503" marR="43503" marT="0" marB="0" anchor="ctr"/>
                </a:tc>
              </a:tr>
              <a:tr h="75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ГБУЗ «Каменская МРБ»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Компьютерный томограф рентгеновский спиральный с многорядным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детектором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3503" marR="43503" marT="0" marB="0"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6 293,4</a:t>
                      </a:r>
                    </a:p>
                  </a:txBody>
                  <a:tcPr marL="43503" marR="435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Проведение медицинскими организациями ремонта медицинского оборудования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за счет средств ОМС (ст.225 «Работы и услуги по содержанию имущества») в 2022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6015" y="891994"/>
            <a:ext cx="4733855" cy="610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Осуществляли ремонт  </a:t>
            </a:r>
            <a:r>
              <a:rPr lang="ru-RU" dirty="0" smtClean="0"/>
              <a:t>медоборудования</a:t>
            </a:r>
          </a:p>
          <a:p>
            <a:pPr algn="ctr"/>
            <a:r>
              <a:rPr lang="ru-RU" b="1" dirty="0" smtClean="0"/>
              <a:t>39 медицинских </a:t>
            </a:r>
            <a:r>
              <a:rPr lang="ru-RU" b="1" dirty="0"/>
              <a:t>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9785" y="1808224"/>
            <a:ext cx="1985165" cy="610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</a:t>
            </a:r>
          </a:p>
          <a:p>
            <a:pPr algn="ctr"/>
            <a:r>
              <a:rPr lang="ru-RU" b="1" dirty="0" smtClean="0"/>
              <a:t>34 МО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0935" y="1808224"/>
            <a:ext cx="1985165" cy="610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Частные</a:t>
            </a:r>
          </a:p>
          <a:p>
            <a:pPr algn="ctr"/>
            <a:r>
              <a:rPr lang="ru-RU" b="1" dirty="0" smtClean="0"/>
              <a:t>5 МО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892246" y="1502813"/>
            <a:ext cx="1068935" cy="29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01057" y="1502813"/>
            <a:ext cx="1068935" cy="29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02290"/>
              </p:ext>
            </p:extLst>
          </p:nvPr>
        </p:nvGraphicFramePr>
        <p:xfrm>
          <a:off x="296260" y="2724455"/>
          <a:ext cx="8551480" cy="213786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54148"/>
                <a:gridCol w="1243852"/>
                <a:gridCol w="1399333"/>
                <a:gridCol w="1579802"/>
                <a:gridCol w="1374345"/>
              </a:tblGrid>
              <a:tr h="950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отремонтировано оборудование стоимостью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Количество ремонтов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Средняя стоимость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 </a:t>
                      </a:r>
                      <a:r>
                        <a:rPr lang="ru-RU" sz="1200" b="1" u="none" strike="noStrike" dirty="0">
                          <a:effectLst/>
                        </a:rPr>
                        <a:t>ремонта,  тыс. руб.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Количество отремонтированного оборудования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работ,  тыс. руб.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7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 100 тыс. руб.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9,1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069,7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7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от 100 тыс. руб. до 1 млн. руб.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54,7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550,5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7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от 1 млн. руб. до 3  млн. руб.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71,8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684,5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7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свыше 3  млн. руб.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375,2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43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521,2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7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69,5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+mn-lt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63 </a:t>
                      </a:r>
                      <a:r>
                        <a:rPr lang="ru-RU" sz="1200" b="0" i="0" u="none" strike="noStrike" smtClean="0">
                          <a:effectLst/>
                          <a:latin typeface="+mn-lt"/>
                        </a:rPr>
                        <a:t>825,9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21473</TotalTime>
  <Words>2301</Words>
  <Application>Microsoft Office PowerPoint</Application>
  <PresentationFormat>Экран (16:9)</PresentationFormat>
  <Paragraphs>833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Об использовании медицинскими организациями средств нормированного страхового запаса  ТФОМС Пензенской области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 в 2022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Питанова Марина Викторовна</cp:lastModifiedBy>
  <cp:revision>2254</cp:revision>
  <cp:lastPrinted>2023-01-19T09:57:21Z</cp:lastPrinted>
  <dcterms:created xsi:type="dcterms:W3CDTF">2013-08-21T19:17:07Z</dcterms:created>
  <dcterms:modified xsi:type="dcterms:W3CDTF">2023-02-03T09:09:54Z</dcterms:modified>
</cp:coreProperties>
</file>