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0" r:id="rId2"/>
  </p:sldMasterIdLst>
  <p:notesMasterIdLst>
    <p:notesMasterId r:id="rId7"/>
  </p:notesMasterIdLst>
  <p:handoutMasterIdLst>
    <p:handoutMasterId r:id="rId8"/>
  </p:handoutMasterIdLst>
  <p:sldIdLst>
    <p:sldId id="4147" r:id="rId3"/>
    <p:sldId id="266" r:id="rId4"/>
    <p:sldId id="263" r:id="rId5"/>
    <p:sldId id="273" r:id="rId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orient="horz" pos="108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1439">
          <p15:clr>
            <a:srgbClr val="A4A3A4"/>
          </p15:clr>
        </p15:guide>
        <p15:guide id="5" pos="1527">
          <p15:clr>
            <a:srgbClr val="A4A3A4"/>
          </p15:clr>
        </p15:guide>
        <p15:guide id="6" orient="horz" pos="845" userDrawn="1">
          <p15:clr>
            <a:srgbClr val="A4A3A4"/>
          </p15:clr>
        </p15:guide>
        <p15:guide id="7" orient="horz" pos="7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лышева Ольга Герольдовна" initials="МОГ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3D40"/>
    <a:srgbClr val="169678"/>
    <a:srgbClr val="18A886"/>
    <a:srgbClr val="339933"/>
    <a:srgbClr val="73BFD3"/>
    <a:srgbClr val="FF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52826" autoAdjust="0"/>
  </p:normalViewPr>
  <p:slideViewPr>
    <p:cSldViewPr snapToGrid="0">
      <p:cViewPr varScale="1">
        <p:scale>
          <a:sx n="61" d="100"/>
          <a:sy n="61" d="100"/>
        </p:scale>
        <p:origin x="2460" y="72"/>
      </p:cViewPr>
      <p:guideLst>
        <p:guide orient="horz" pos="2205"/>
        <p:guide orient="horz" pos="108"/>
        <p:guide pos="3840"/>
        <p:guide pos="1439"/>
        <p:guide pos="1527"/>
        <p:guide orient="horz" pos="845"/>
        <p:guide orient="horz" pos="78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9" d="100"/>
          <a:sy n="59" d="100"/>
        </p:scale>
        <p:origin x="3235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94EC4-E39E-4DA3-8318-AC71DAC2E0BB}" type="datetimeFigureOut">
              <a:rPr lang="ru-RU" smtClean="0"/>
              <a:pPr/>
              <a:t>08.06.2021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4FD2-0998-4254-B23C-351B3CDAFA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840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098CA-6F4A-4B11-99C3-1354B9B181CA}" type="datetimeFigureOut">
              <a:rPr lang="ru-RU" smtClean="0"/>
              <a:pPr/>
              <a:t>08.06.2021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7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53827-0219-45D4-8A6D-E2D6327A6F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51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850" algn="just">
              <a:buClr>
                <a:schemeClr val="accent1">
                  <a:lumMod val="75000"/>
                </a:schemeClr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Приоритетными группами лиц при организации проведения углубленной программы профилактического медицинского осмотра и диспансеризации являются:</a:t>
            </a:r>
          </a:p>
          <a:p>
            <a:pPr indent="450850" algn="just">
              <a:buClr>
                <a:schemeClr val="accent1">
                  <a:lumMod val="75000"/>
                </a:schemeClr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1. Лица, перенесшие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коморбидным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фоном (наличие двух и более хронических неинфекционных заболеваний).</a:t>
            </a:r>
          </a:p>
          <a:p>
            <a:pPr indent="450850" algn="just">
              <a:buClr>
                <a:schemeClr val="accent1">
                  <a:lumMod val="75000"/>
                </a:schemeClr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2. Лица, перенесшие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 не более чем с одним сопутствующим хроническим неинфекционным заболеванием или без них.</a:t>
            </a:r>
          </a:p>
          <a:p>
            <a:pPr indent="450850" algn="just">
              <a:buClr>
                <a:schemeClr val="accent1">
                  <a:lumMod val="75000"/>
                </a:schemeClr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3. Лица, не обращавшиеся в медицинские организации более 2 лет.</a:t>
            </a:r>
          </a:p>
          <a:p>
            <a:pPr indent="450850" algn="just">
              <a:buClr>
                <a:schemeClr val="accent1">
                  <a:lumMod val="75000"/>
                </a:schemeClr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4. Иные граждане.</a:t>
            </a:r>
          </a:p>
          <a:p>
            <a:pPr indent="450850" algn="just">
              <a:buClr>
                <a:schemeClr val="accent1">
                  <a:lumMod val="75000"/>
                </a:schemeClr>
              </a:buClr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753827-0219-45D4-8A6D-E2D6327A6F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513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0213" y="249238"/>
            <a:ext cx="5988050" cy="33686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80446" y="3826424"/>
            <a:ext cx="6087137" cy="5921914"/>
          </a:xfrm>
        </p:spPr>
        <p:txBody>
          <a:bodyPr/>
          <a:lstStyle/>
          <a:p>
            <a:pPr indent="450850" algn="just" defTabSz="540000">
              <a:tabLst>
                <a:tab pos="450850" algn="l"/>
              </a:tabLst>
            </a:pPr>
            <a:r>
              <a:rPr lang="ru-RU" sz="1200" b="0" i="0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Минздравом России </a:t>
            </a:r>
            <a:r>
              <a:rPr lang="ru-RU" sz="1200" b="1" i="0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работа по расширению перечня исследований для лиц</a:t>
            </a:r>
            <a:r>
              <a:rPr lang="ru-RU" sz="1200" b="0" i="0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i="0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перенесших новую </a:t>
            </a:r>
            <a:r>
              <a:rPr lang="ru-RU" sz="1200" b="1" i="0" kern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коронавирусную</a:t>
            </a:r>
            <a:r>
              <a:rPr lang="ru-RU" sz="1200" b="1" i="0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инфекцию (COVID-19):</a:t>
            </a:r>
          </a:p>
          <a:p>
            <a:pPr indent="45085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лиц, перенесших новую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коронавирусную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инфекцию (COVID-19),</a:t>
            </a:r>
            <a:r>
              <a:rPr lang="ru-RU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медицинский осмотр и I этап диспансеризации предполагается дополнить следующими исследованиями:</a:t>
            </a:r>
          </a:p>
          <a:p>
            <a:pPr indent="450850" algn="just"/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насыщения крови кислородом (сатурация) в покое;</a:t>
            </a:r>
          </a:p>
          <a:p>
            <a:pPr indent="450850" algn="just"/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-тест с 6-минутной ходьбой (при исходной сатурации кислорода крови 95% и больше в сочетании с наличием у пациента жалоб на одышку, отёки, которые появились впервые или повысилась их интенсивность);</a:t>
            </a:r>
          </a:p>
          <a:p>
            <a:pPr indent="450850" algn="just"/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-проведение спирометрии или спирографии;</a:t>
            </a:r>
          </a:p>
          <a:p>
            <a:pPr indent="450850" algn="just"/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-общий (клинический) анализ крови развернутый;</a:t>
            </a:r>
          </a:p>
          <a:p>
            <a:pPr indent="450850" algn="just"/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-биохимический анализ крови (включая исследования уровня холестерина, уровня липопротеинов низкой плотности, С-реактивного белка, определение активности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аланинаминотрансферазы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крови, определение активности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аспартатаминотрансферазы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крови, определение активности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лактатдегидрогеназы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крови, исследование уровня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крови);</a:t>
            </a:r>
          </a:p>
          <a:p>
            <a:pPr indent="450850" algn="just"/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концентрации Д-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димера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крови у граждан, перенесших среднюю степень тяжести и выше новой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(COVID-19);</a:t>
            </a:r>
          </a:p>
          <a:p>
            <a:pPr indent="450850" algn="just"/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рентгенографии органов грудной клетки для граждан, перенесших новую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коронавирусную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инфекцию (COVID-19) (если не  выполнялась ранее в течении года); </a:t>
            </a:r>
          </a:p>
          <a:p>
            <a:pPr indent="450850" algn="just"/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профилактического медицинского осмотра и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этапа диспансеризации будут проводится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0850" algn="just"/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эхокардиографии (в случае показателя сатурации в покое 94% и ниже, а также по результатам проведения теста с 6-минутной ходьбой);</a:t>
            </a:r>
          </a:p>
          <a:p>
            <a:pPr indent="450850" algn="just"/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компьютерной томографии (в случае показателя сатурации в покое 94% и ниже, а также по результатам проведения теста с 6-минутной ходьбой);</a:t>
            </a:r>
          </a:p>
          <a:p>
            <a:pPr indent="450850" algn="just"/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дуплексное сканирование вен нижних конечностей (при наличии показаний по результатам определения концентрации Д-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димера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крови).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753827-0219-45D4-8A6D-E2D6327A6F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78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850" algn="just">
              <a:buClr>
                <a:schemeClr val="accent1">
                  <a:lumMod val="75000"/>
                </a:schemeClr>
              </a:buClr>
            </a:pP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организации во взаимодействии со страховыми медицинскими организациями на основании реестра застрахованных граждан и федерального регистра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лиц, больных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COVIDS-19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списки граждан, подлежащих диспансеризации, с разделением их на приоритетные группы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4508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Tx/>
              <a:buNone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Страховые медицинские компании информируют граждан, подлежащих диспансеризации, и направляют списки граждан, подлежащих диспансеризации в ТФОМС.</a:t>
            </a:r>
          </a:p>
          <a:p>
            <a:pPr marL="0" marR="0" indent="4508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Tx/>
              <a:buNone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ФФОМС на основании данных ТФОМС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реестр граждан, подлежащих диспансеризации с разбивкой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4 приоритетные группы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 последующей его актуализацией.</a:t>
            </a:r>
          </a:p>
          <a:p>
            <a:pPr indent="450850" algn="just">
              <a:buClr>
                <a:schemeClr val="accent1">
                  <a:lumMod val="75000"/>
                </a:schemeClr>
              </a:buClr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753827-0219-45D4-8A6D-E2D6327A6F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693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85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проведения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профилактических мероприятий необходимо обеспечить качественное диспансерное наблюдение. Пациенты 2-ой группы здоровья должны наблюдаться с целью коррекции факторов риска в кабинете/отделении медицинской профилактики, Центре здоровья.</a:t>
            </a:r>
          </a:p>
          <a:p>
            <a:pPr indent="450850" algn="just"/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3А, 3Б группы здоровья должны состоять на диспансерном учете у участкового терапевта или узких специалистов. Таким пациентам необходимо своевременно корректировать лечение, при необходимости направить для получения специализированной медицинской помощи.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4D17C-8C2B-4472-BB20-4AD2ED020F8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20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9.pn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12247" r="15166"/>
          <a:stretch/>
        </p:blipFill>
        <p:spPr>
          <a:xfrm>
            <a:off x="2244385" y="0"/>
            <a:ext cx="9947615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58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4372633"/>
            <a:ext cx="10363200" cy="1470026"/>
          </a:xfrm>
        </p:spPr>
        <p:txBody>
          <a:bodyPr>
            <a:normAutofit/>
          </a:bodyPr>
          <a:lstStyle>
            <a:lvl1pPr algn="l">
              <a:defRPr sz="3125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1" y="6128407"/>
            <a:ext cx="10397066" cy="560260"/>
          </a:xfrm>
        </p:spPr>
        <p:txBody>
          <a:bodyPr>
            <a:normAutofit/>
          </a:bodyPr>
          <a:lstStyle>
            <a:lvl1pPr marL="0" indent="0" algn="l">
              <a:buNone/>
              <a:defRPr sz="2149">
                <a:solidFill>
                  <a:schemeClr val="bg1"/>
                </a:solidFill>
              </a:defRPr>
            </a:lvl1pPr>
            <a:lvl2pPr marL="600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1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3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8809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592667" y="1270001"/>
            <a:ext cx="11040533" cy="4856164"/>
          </a:xfrm>
          <a:prstGeom prst="rect">
            <a:avLst/>
          </a:prstGeom>
        </p:spPr>
        <p:txBody>
          <a:bodyPr vert="horz" lIns="122950" tIns="61475" rIns="122950" bIns="61475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424112" y="175231"/>
            <a:ext cx="9209087" cy="986599"/>
          </a:xfrm>
          <a:prstGeom prst="rect">
            <a:avLst/>
          </a:prstGeom>
        </p:spPr>
        <p:txBody>
          <a:bodyPr vert="horz" lIns="122950" tIns="61475" rIns="122950" bIns="61475" rtlCol="0" anchor="t">
            <a:normAutofit/>
          </a:bodyPr>
          <a:lstStyle>
            <a:lvl1pPr>
              <a:defRPr sz="2000"/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1632406" y="150019"/>
            <a:ext cx="794" cy="505812"/>
          </a:xfrm>
          <a:prstGeom prst="line">
            <a:avLst/>
          </a:prstGeom>
          <a:ln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33201" y="155954"/>
            <a:ext cx="558800" cy="501650"/>
          </a:xfrm>
          <a:prstGeom prst="rect">
            <a:avLst/>
          </a:prstGeom>
        </p:spPr>
        <p:txBody>
          <a:bodyPr vert="horz" lIns="122950" tIns="61475" rIns="122950" bIns="61475" rtlCol="0" anchor="ctr"/>
          <a:lstStyle>
            <a:lvl1pPr algn="l">
              <a:defRPr sz="1400" b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defTabSz="1200855"/>
            <a:fld id="{8B90E55A-BC2C-4C5F-8233-CF3671D4A2E3}" type="slidenum">
              <a:rPr lang="ru-RU" smtClean="0"/>
              <a:pPr defTabSz="1200855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524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Слайд think-cell" r:id="rId4" imgW="360" imgH="360" progId="">
                  <p:embed/>
                </p:oleObj>
              </mc:Choice>
              <mc:Fallback>
                <p:oleObj name="Слайд think-cell" r:id="rId4" imgW="360" imgH="360" progId="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91578"/>
            <a:ext cx="1052588" cy="792088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1489254" y="291580"/>
            <a:ext cx="0" cy="691615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3"/>
          <p:cNvSpPr txBox="1">
            <a:spLocks/>
          </p:cNvSpPr>
          <p:nvPr/>
        </p:nvSpPr>
        <p:spPr>
          <a:xfrm>
            <a:off x="9223159" y="291580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4DDC7-7BA8-47E0-89D6-CBDEE86DEFAC}" type="slidenum">
              <a:rPr lang="ru-RU" sz="1999" smtClean="0">
                <a:latin typeface="+mj-lt"/>
              </a:rPr>
              <a:pPr/>
              <a:t>‹#›</a:t>
            </a:fld>
            <a:endParaRPr lang="ru-RU" sz="1999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404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Слайд think-cell" r:id="rId4" imgW="360" imgH="360" progId="">
                  <p:embed/>
                </p:oleObj>
              </mc:Choice>
              <mc:Fallback>
                <p:oleObj name="Слайд think-cell" r:id="rId4" imgW="360" imgH="360" progId="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11489254" y="291580"/>
            <a:ext cx="0" cy="69161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3"/>
          <p:cNvSpPr txBox="1">
            <a:spLocks/>
          </p:cNvSpPr>
          <p:nvPr/>
        </p:nvSpPr>
        <p:spPr>
          <a:xfrm>
            <a:off x="9223159" y="291580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4DDC7-7BA8-47E0-89D6-CBDEE86DEFAC}" type="slidenum">
              <a:rPr lang="ru-RU" sz="1999" smtClean="0">
                <a:solidFill>
                  <a:schemeClr val="bg2"/>
                </a:solidFill>
                <a:latin typeface="+mj-lt"/>
              </a:rPr>
              <a:pPr/>
              <a:t>‹#›</a:t>
            </a:fld>
            <a:endParaRPr lang="ru-RU" sz="1999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57" y="291578"/>
            <a:ext cx="1048018" cy="78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7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Слайд think-cell" r:id="rId4" imgW="360" imgH="360" progId="">
                  <p:embed/>
                </p:oleObj>
              </mc:Choice>
              <mc:Fallback>
                <p:oleObj name="Слайд think-cell" r:id="rId4" imgW="360" imgH="360" progId="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56" y="291784"/>
            <a:ext cx="1048018" cy="788444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1489254" y="291580"/>
            <a:ext cx="0" cy="69161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3"/>
          <p:cNvSpPr txBox="1">
            <a:spLocks/>
          </p:cNvSpPr>
          <p:nvPr/>
        </p:nvSpPr>
        <p:spPr>
          <a:xfrm>
            <a:off x="9223159" y="291580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4DDC7-7BA8-47E0-89D6-CBDEE86DEFAC}" type="slidenum">
              <a:rPr lang="ru-RU" sz="1999" smtClean="0">
                <a:solidFill>
                  <a:schemeClr val="bg2"/>
                </a:solidFill>
                <a:latin typeface="+mj-lt"/>
              </a:rPr>
              <a:pPr/>
              <a:t>‹#›</a:t>
            </a:fld>
            <a:endParaRPr lang="ru-RU" sz="1999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309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" name="Слайд think-cell" r:id="rId4" imgW="360" imgH="360" progId="">
                  <p:embed/>
                </p:oleObj>
              </mc:Choice>
              <mc:Fallback>
                <p:oleObj name="Слайд think-cell" r:id="rId4" imgW="360" imgH="360" progId="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11489254" y="6166387"/>
            <a:ext cx="0" cy="69161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3"/>
          <p:cNvSpPr txBox="1">
            <a:spLocks/>
          </p:cNvSpPr>
          <p:nvPr/>
        </p:nvSpPr>
        <p:spPr>
          <a:xfrm>
            <a:off x="9223159" y="6278284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4DDC7-7BA8-47E0-89D6-CBDEE86DEFAC}" type="slidenum">
              <a:rPr lang="ru-RU" sz="1999" smtClean="0">
                <a:solidFill>
                  <a:schemeClr val="bg2"/>
                </a:solidFill>
                <a:latin typeface="+mj-lt"/>
              </a:rPr>
              <a:pPr/>
              <a:t>‹#›</a:t>
            </a:fld>
            <a:endParaRPr lang="ru-RU" sz="1999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56" y="6037849"/>
            <a:ext cx="933719" cy="7026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51" y="6048375"/>
            <a:ext cx="1792343" cy="59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6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name="Слайд think-cell" r:id="rId4" imgW="360" imgH="360" progId="">
                  <p:embed/>
                </p:oleObj>
              </mc:Choice>
              <mc:Fallback>
                <p:oleObj name="Слайд think-cell" r:id="rId4" imgW="360" imgH="360" progId="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F DinDisplay Pro" panose="02000506030000020004" pitchFamily="2" charset="0"/>
                <a:ea typeface="Tahoma" panose="020B0604030504040204" pitchFamily="34" charset="0"/>
                <a:cs typeface="Tahoma" panose="020B0604030504040204" pitchFamily="34" charset="0"/>
                <a:sym typeface="PF DinDisplay Pro" panose="02000506030000020004" pitchFamily="2" charset="0"/>
              </a:defRPr>
            </a:lvl1pPr>
          </a:lstStyle>
          <a:p>
            <a:fld id="{BB520A0E-4DBF-4CBB-9D86-19775F6CD301}" type="datetimeFigureOut">
              <a:rPr lang="ru-RU" smtClean="0"/>
              <a:pPr/>
              <a:t>08.06.2021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F DinDisplay Pro" panose="02000506030000020004" pitchFamily="2" charset="0"/>
                <a:ea typeface="Tahoma" panose="020B0604030504040204" pitchFamily="34" charset="0"/>
                <a:cs typeface="Tahoma" panose="020B0604030504040204" pitchFamily="34" charset="0"/>
                <a:sym typeface="PF DinDisplay Pro" panose="02000506030000020004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F DinDisplay Pro" panose="02000506030000020004" pitchFamily="2" charset="0"/>
                <a:ea typeface="Tahoma" panose="020B0604030504040204" pitchFamily="34" charset="0"/>
                <a:cs typeface="Tahoma" panose="020B0604030504040204" pitchFamily="34" charset="0"/>
                <a:sym typeface="PF DinDisplay Pro" panose="02000506030000020004" pitchFamily="2" charset="0"/>
              </a:defRPr>
            </a:lvl1pPr>
          </a:lstStyle>
          <a:p>
            <a:fld id="{8B0CC725-DB29-4CFD-A138-D102B35D27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73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0A0E-4DBF-4CBB-9D86-19775F6CD301}" type="datetimeFigureOut">
              <a:rPr lang="ru-RU" smtClean="0"/>
              <a:pPr/>
              <a:t>08.06.2021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C725-DB29-4CFD-A138-D102B35D2735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6" name="Straight Connector 3">
            <a:extLst>
              <a:ext uri="{FF2B5EF4-FFF2-40B4-BE49-F238E27FC236}">
                <a16:creationId xmlns="" xmlns:a16="http://schemas.microsoft.com/office/drawing/2014/main" id="{8CDA7DA0-1D2D-42B5-9DD0-B810F0CEBE2D}"/>
              </a:ext>
            </a:extLst>
          </p:cNvPr>
          <p:cNvCxnSpPr/>
          <p:nvPr/>
        </p:nvCxnSpPr>
        <p:spPr>
          <a:xfrm>
            <a:off x="760610" y="985720"/>
            <a:ext cx="381099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14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4.emf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6.xml"/><Relationship Id="rId9" Type="http://schemas.openxmlformats.org/officeDocument/2006/relationships/tags" Target="../tags/tag1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4113" y="175231"/>
            <a:ext cx="9209087" cy="986599"/>
          </a:xfrm>
          <a:prstGeom prst="rect">
            <a:avLst/>
          </a:prstGeom>
        </p:spPr>
        <p:txBody>
          <a:bodyPr vert="horz" lIns="122950" tIns="61475" rIns="122950" bIns="61475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2667" y="1270001"/>
            <a:ext cx="11040533" cy="4856164"/>
          </a:xfrm>
          <a:prstGeom prst="rect">
            <a:avLst/>
          </a:prstGeom>
        </p:spPr>
        <p:txBody>
          <a:bodyPr vert="horz" lIns="122950" tIns="61475" rIns="122950" bIns="61475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33201" y="155954"/>
            <a:ext cx="558800" cy="501650"/>
          </a:xfrm>
          <a:prstGeom prst="rect">
            <a:avLst/>
          </a:prstGeom>
        </p:spPr>
        <p:txBody>
          <a:bodyPr vert="horz" lIns="122950" tIns="61475" rIns="122950" bIns="61475" rtlCol="0" anchor="ctr"/>
          <a:lstStyle>
            <a:lvl1pPr algn="l">
              <a:defRPr sz="1400" b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defTabSz="1200855"/>
            <a:fld id="{8B90E55A-BC2C-4C5F-8233-CF3671D4A2E3}" type="slidenum">
              <a:rPr lang="ru-RU" smtClean="0"/>
              <a:pPr defTabSz="1200855"/>
              <a:t>‹#›</a:t>
            </a:fld>
            <a:endParaRPr lang="ru-RU" dirty="0"/>
          </a:p>
        </p:txBody>
      </p:sp>
      <p:pic>
        <p:nvPicPr>
          <p:cNvPr id="5368" name="Рисунок 536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6" y="170042"/>
            <a:ext cx="1998766" cy="551659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>
            <a:endCxn id="2" idx="3"/>
          </p:cNvCxnSpPr>
          <p:nvPr userDrawn="1"/>
        </p:nvCxnSpPr>
        <p:spPr>
          <a:xfrm>
            <a:off x="11632406" y="162719"/>
            <a:ext cx="794" cy="50581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4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 ftr="0" dt="0"/>
  <p:txStyles>
    <p:titleStyle>
      <a:lvl1pPr algn="l" defTabSz="1200855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320" indent="-450320" algn="l" defTabSz="1200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1pPr>
      <a:lvl2pPr marL="975695" indent="-375267" algn="l" defTabSz="120085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56" kern="1200">
          <a:solidFill>
            <a:schemeClr val="tx1"/>
          </a:solidFill>
          <a:latin typeface="+mn-lt"/>
          <a:ea typeface="+mn-ea"/>
          <a:cs typeface="+mn-cs"/>
        </a:defRPr>
      </a:lvl2pPr>
      <a:lvl3pPr marL="1501069" indent="-300214" algn="l" defTabSz="1200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3pPr>
      <a:lvl4pPr marL="2101496" indent="-300214" algn="l" defTabSz="120085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56" kern="1200">
          <a:solidFill>
            <a:schemeClr val="tx1"/>
          </a:solidFill>
          <a:latin typeface="+mn-lt"/>
          <a:ea typeface="+mn-ea"/>
          <a:cs typeface="+mn-cs"/>
        </a:defRPr>
      </a:lvl4pPr>
      <a:lvl5pPr marL="2701923" indent="-300214" algn="l" defTabSz="1200855" rtl="0" eaLnBrk="1" latinLnBrk="0" hangingPunct="1">
        <a:spcBef>
          <a:spcPct val="20000"/>
        </a:spcBef>
        <a:buFont typeface="Arial" panose="020B0604020202020204" pitchFamily="34" charset="0"/>
        <a:buChar char="»"/>
        <a:defRPr sz="1856" kern="1200">
          <a:solidFill>
            <a:schemeClr val="tx1"/>
          </a:solidFill>
          <a:latin typeface="+mn-lt"/>
          <a:ea typeface="+mn-ea"/>
          <a:cs typeface="+mn-cs"/>
        </a:defRPr>
      </a:lvl5pPr>
      <a:lvl6pPr marL="3302351" indent="-300214" algn="l" defTabSz="1200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37" kern="1200">
          <a:solidFill>
            <a:schemeClr val="tx1"/>
          </a:solidFill>
          <a:latin typeface="+mn-lt"/>
          <a:ea typeface="+mn-ea"/>
          <a:cs typeface="+mn-cs"/>
        </a:defRPr>
      </a:lvl6pPr>
      <a:lvl7pPr marL="3902778" indent="-300214" algn="l" defTabSz="1200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37" kern="1200">
          <a:solidFill>
            <a:schemeClr val="tx1"/>
          </a:solidFill>
          <a:latin typeface="+mn-lt"/>
          <a:ea typeface="+mn-ea"/>
          <a:cs typeface="+mn-cs"/>
        </a:defRPr>
      </a:lvl7pPr>
      <a:lvl8pPr marL="4503205" indent="-300214" algn="l" defTabSz="1200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37" kern="1200">
          <a:solidFill>
            <a:schemeClr val="tx1"/>
          </a:solidFill>
          <a:latin typeface="+mn-lt"/>
          <a:ea typeface="+mn-ea"/>
          <a:cs typeface="+mn-cs"/>
        </a:defRPr>
      </a:lvl8pPr>
      <a:lvl9pPr marL="5103634" indent="-300214" algn="l" defTabSz="1200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0085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1pPr>
      <a:lvl2pPr marL="600427" algn="l" defTabSz="120085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2pPr>
      <a:lvl3pPr marL="1200855" algn="l" defTabSz="120085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3pPr>
      <a:lvl4pPr marL="1801282" algn="l" defTabSz="120085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4pPr>
      <a:lvl5pPr marL="2401709" algn="l" defTabSz="120085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5pPr>
      <a:lvl6pPr marL="3002137" algn="l" defTabSz="120085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6pPr>
      <a:lvl7pPr marL="3602565" algn="l" defTabSz="120085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7pPr>
      <a:lvl8pPr marL="4202992" algn="l" defTabSz="120085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8pPr>
      <a:lvl9pPr marL="4803419" algn="l" defTabSz="1200855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Слайд think-cell" r:id="rId14" imgW="360" imgH="360" progId="">
                  <p:embed/>
                </p:oleObj>
              </mc:Choice>
              <mc:Fallback>
                <p:oleObj name="Слайд think-cell" r:id="rId14" imgW="360" imgH="360" progId="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15879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ru-RU" sz="4399" b="0" i="0" baseline="0" dirty="0">
              <a:latin typeface="Roboto" pitchFamily="2" charset="0"/>
              <a:ea typeface="+mj-ea"/>
              <a:cs typeface="+mj-cs"/>
              <a:sym typeface="Roboto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20A0E-4DBF-4CBB-9D86-19775F6CD301}" type="datetimeFigureOut">
              <a:rPr lang="ru-RU" smtClean="0"/>
              <a:pPr/>
              <a:t>08.06.2021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CC725-DB29-4CFD-A138-D102B35D27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 hidden="1"/>
          <p:cNvSpPr/>
          <p:nvPr>
            <p:custDataLst>
              <p:tags r:id="rId11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4399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11" name="Прямоугольник 10" hidden="1"/>
          <p:cNvSpPr/>
          <p:nvPr>
            <p:custDataLst>
              <p:tags r:id="rId12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4399" b="0" i="0" baseline="0" dirty="0">
              <a:latin typeface="PF DinDisplay Pro" panose="02000506030000020004" pitchFamily="2" charset="0"/>
              <a:ea typeface="+mj-ea"/>
              <a:cs typeface="+mj-cs"/>
              <a:sym typeface="PF DinDisplay Pro" panose="02000506030000020004" pitchFamily="2" charset="0"/>
            </a:endParaRPr>
          </a:p>
        </p:txBody>
      </p:sp>
      <p:sp>
        <p:nvSpPr>
          <p:cNvPr id="13" name="Прямоугольник 12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2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1200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8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F1B97B9-CA19-4E01-9A7D-647CB087C3B4}"/>
              </a:ext>
            </a:extLst>
          </p:cNvPr>
          <p:cNvSpPr/>
          <p:nvPr/>
        </p:nvSpPr>
        <p:spPr>
          <a:xfrm>
            <a:off x="713783" y="1890738"/>
            <a:ext cx="5412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Пациенты,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перен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е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сшие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COVID-19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с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коморбидным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фоном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03272" y="1171055"/>
            <a:ext cx="4705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Приоритетные группы пациентов</a:t>
            </a: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424113" y="155954"/>
            <a:ext cx="9209087" cy="986599"/>
          </a:xfrm>
          <a:prstGeom prst="rect">
            <a:avLst/>
          </a:prstGeom>
        </p:spPr>
        <p:txBody>
          <a:bodyPr vert="horz" lIns="122950" tIns="61475" rIns="122950" bIns="61475" rtlCol="0" anchor="t">
            <a:normAutofit/>
          </a:bodyPr>
          <a:lstStyle>
            <a:lvl1pPr algn="l" defTabSz="1200855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008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РЕАЛИЗАЦИЯ УГЛУБЛЕННОЙ ПРОГРАММЫ ПРОФИЛАКТИЧЕСКОГО МЕДИЦИНСКОГО ОСМОТРА И ДИСПАНСЕРИЗАЦИИ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120183" y="2522487"/>
            <a:ext cx="5555549" cy="1868154"/>
            <a:chOff x="150513" y="2219902"/>
            <a:chExt cx="5555549" cy="1868154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50513" y="3795835"/>
              <a:ext cx="4863315" cy="2851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50515" y="2219902"/>
              <a:ext cx="4863313" cy="6053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50513" y="3180629"/>
              <a:ext cx="4863315" cy="2851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080B460C-940D-4B35-8B0E-1F315598DFBF}"/>
                </a:ext>
              </a:extLst>
            </p:cNvPr>
            <p:cNvSpPr/>
            <p:nvPr/>
          </p:nvSpPr>
          <p:spPr>
            <a:xfrm>
              <a:off x="150514" y="2246526"/>
              <a:ext cx="5555548" cy="1841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Группа 1: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I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10,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I11, I12, I13, I15, I20.1, I20.8, I20.8, I20.9, I25.0,      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               I25.1,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I25.2, I25.5, I25.6, I25.8, I25.9   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	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Группа 2: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J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48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       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	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Группа 3: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E11       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	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Группа 4: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J44.0, J44.8, J44.9       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	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Группа 5: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I69.0, I69.1, I69.2, I69.3, I69.4, I67.8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F1B97B9-CA19-4E01-9A7D-647CB087C3B4}"/>
              </a:ext>
            </a:extLst>
          </p:cNvPr>
          <p:cNvSpPr/>
          <p:nvPr/>
        </p:nvSpPr>
        <p:spPr>
          <a:xfrm>
            <a:off x="713783" y="5068194"/>
            <a:ext cx="5759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Лица, перенесшие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75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COVID-19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80B460C-940D-4B35-8B0E-1F315598DFBF}"/>
              </a:ext>
            </a:extLst>
          </p:cNvPr>
          <p:cNvSpPr/>
          <p:nvPr/>
        </p:nvSpPr>
        <p:spPr>
          <a:xfrm>
            <a:off x="1036965" y="5353929"/>
            <a:ext cx="31663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Отсутствие или наличие 1 ХНИЗ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F1B97B9-CA19-4E01-9A7D-647CB087C3B4}"/>
              </a:ext>
            </a:extLst>
          </p:cNvPr>
          <p:cNvSpPr/>
          <p:nvPr/>
        </p:nvSpPr>
        <p:spPr>
          <a:xfrm>
            <a:off x="713783" y="5689915"/>
            <a:ext cx="5759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Лица, не обращавшиеся в медицинскую организацию более 2 лет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F1B97B9-CA19-4E01-9A7D-647CB087C3B4}"/>
              </a:ext>
            </a:extLst>
          </p:cNvPr>
          <p:cNvSpPr/>
          <p:nvPr/>
        </p:nvSpPr>
        <p:spPr>
          <a:xfrm>
            <a:off x="713783" y="6327227"/>
            <a:ext cx="5759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Иные граждане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Правая фигурная скобка 29"/>
          <p:cNvSpPr/>
          <p:nvPr/>
        </p:nvSpPr>
        <p:spPr>
          <a:xfrm>
            <a:off x="6326777" y="1890737"/>
            <a:ext cx="578170" cy="4775043"/>
          </a:xfrm>
          <a:prstGeom prst="rightBrace">
            <a:avLst>
              <a:gd name="adj1" fmla="val 34942"/>
              <a:gd name="adj2" fmla="val 484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7211671" y="2381383"/>
            <a:ext cx="3687972" cy="3180428"/>
            <a:chOff x="7211671" y="2381383"/>
            <a:chExt cx="3687972" cy="3180428"/>
          </a:xfrm>
        </p:grpSpPr>
        <p:sp>
          <p:nvSpPr>
            <p:cNvPr id="19" name="Скругленный прямоугольник 18">
              <a:extLst>
                <a:ext uri="{FF2B5EF4-FFF2-40B4-BE49-F238E27FC236}">
                  <a16:creationId xmlns="" xmlns:a16="http://schemas.microsoft.com/office/drawing/2014/main" id="{A71E088A-C720-174F-87FB-C2785FC6DF41}"/>
                </a:ext>
              </a:extLst>
            </p:cNvPr>
            <p:cNvSpPr/>
            <p:nvPr/>
          </p:nvSpPr>
          <p:spPr>
            <a:xfrm>
              <a:off x="7211671" y="2381383"/>
              <a:ext cx="3658757" cy="102611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E96C51B7-86CF-C24C-98EB-E173B1634024}"/>
                </a:ext>
              </a:extLst>
            </p:cNvPr>
            <p:cNvSpPr/>
            <p:nvPr/>
          </p:nvSpPr>
          <p:spPr>
            <a:xfrm>
              <a:off x="8244518" y="2654410"/>
              <a:ext cx="2587393" cy="4772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9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Федеральный регистр лиц, больных </a:t>
              </a:r>
              <a:r>
                <a:rPr kumimoji="0" lang="en-US" sz="1509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COVID-19</a:t>
              </a:r>
              <a:endParaRPr kumimoji="0" lang="ru-RU" sz="1509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1FEBD995-4F91-E04A-A688-1CFDB5258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7474620" y="2616418"/>
              <a:ext cx="596480" cy="578392"/>
            </a:xfrm>
            <a:prstGeom prst="rect">
              <a:avLst/>
            </a:prstGeom>
            <a:noFill/>
          </p:spPr>
        </p:pic>
        <p:sp>
          <p:nvSpPr>
            <p:cNvPr id="25" name="Скругленный прямоугольник 24">
              <a:extLst>
                <a:ext uri="{FF2B5EF4-FFF2-40B4-BE49-F238E27FC236}">
                  <a16:creationId xmlns="" xmlns:a16="http://schemas.microsoft.com/office/drawing/2014/main" id="{517EA679-243E-3741-8438-597E8893A9AB}"/>
                </a:ext>
              </a:extLst>
            </p:cNvPr>
            <p:cNvSpPr/>
            <p:nvPr/>
          </p:nvSpPr>
          <p:spPr>
            <a:xfrm>
              <a:off x="7240886" y="4596304"/>
              <a:ext cx="3658757" cy="96550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49E80C01-1436-F848-BC83-6FC260DD2071}"/>
                </a:ext>
              </a:extLst>
            </p:cNvPr>
            <p:cNvSpPr/>
            <p:nvPr/>
          </p:nvSpPr>
          <p:spPr>
            <a:xfrm>
              <a:off x="8244518" y="4859056"/>
              <a:ext cx="2587393" cy="4772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Tx/>
                <a:buNone/>
                <a:tabLst/>
                <a:defRPr/>
              </a:pPr>
              <a:r>
                <a:rPr kumimoji="0" lang="ru-RU" sz="1509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  <a:sym typeface="IBM Plex Mono"/>
                </a:rPr>
                <a:t>ГИС ОМС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Tx/>
                <a:buNone/>
                <a:tabLst/>
                <a:defRPr/>
              </a:pPr>
              <a:r>
                <a:rPr kumimoji="0" lang="ru-RU" sz="1509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  <a:sym typeface="IBM Plex Mono"/>
                </a:rPr>
                <a:t>Реестр застрахованных</a:t>
              </a: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3E25436A-E733-B445-88EB-F8864ADC4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48696" y="4774832"/>
              <a:ext cx="596709" cy="650205"/>
            </a:xfrm>
            <a:prstGeom prst="rect">
              <a:avLst/>
            </a:prstGeom>
            <a:noFill/>
          </p:spPr>
        </p:pic>
        <p:grpSp>
          <p:nvGrpSpPr>
            <p:cNvPr id="5" name="Группа 4"/>
            <p:cNvGrpSpPr/>
            <p:nvPr/>
          </p:nvGrpSpPr>
          <p:grpSpPr>
            <a:xfrm>
              <a:off x="8169470" y="3505958"/>
              <a:ext cx="1634678" cy="978589"/>
              <a:chOff x="8391972" y="3354003"/>
              <a:chExt cx="1634678" cy="978589"/>
            </a:xfrm>
          </p:grpSpPr>
          <p:sp>
            <p:nvSpPr>
              <p:cNvPr id="29" name="Двойная стрелка вверх/вниз 28"/>
              <p:cNvSpPr/>
              <p:nvPr/>
            </p:nvSpPr>
            <p:spPr>
              <a:xfrm>
                <a:off x="8391972" y="3354003"/>
                <a:ext cx="1634678" cy="978589"/>
              </a:xfrm>
              <a:prstGeom prst="upDownArrow">
                <a:avLst>
                  <a:gd name="adj1" fmla="val 68145"/>
                  <a:gd name="adj2" fmla="val 3109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34" name="Прямоугольник 33">
                <a:extLst>
                  <a:ext uri="{FF2B5EF4-FFF2-40B4-BE49-F238E27FC236}">
                    <a16:creationId xmlns="" xmlns:a16="http://schemas.microsoft.com/office/drawing/2014/main" id="{080B460C-940D-4B35-8B0E-1F315598DFBF}"/>
                  </a:ext>
                </a:extLst>
              </p:cNvPr>
              <p:cNvSpPr/>
              <p:nvPr/>
            </p:nvSpPr>
            <p:spPr>
              <a:xfrm>
                <a:off x="8642350" y="3657238"/>
                <a:ext cx="113665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интеграция</a:t>
                </a:r>
              </a:p>
            </p:txBody>
          </p:sp>
        </p:grpSp>
      </p:grpSp>
      <p:sp>
        <p:nvSpPr>
          <p:cNvPr id="9" name="Овал 8"/>
          <p:cNvSpPr/>
          <p:nvPr/>
        </p:nvSpPr>
        <p:spPr>
          <a:xfrm rot="10800000" flipH="1">
            <a:off x="3369806" y="970854"/>
            <a:ext cx="833465" cy="80727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43D4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522205" y="5745640"/>
            <a:ext cx="3255816" cy="733578"/>
            <a:chOff x="7459729" y="5828492"/>
            <a:chExt cx="3255816" cy="733578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080B460C-940D-4B35-8B0E-1F315598DFBF}"/>
                </a:ext>
              </a:extLst>
            </p:cNvPr>
            <p:cNvSpPr/>
            <p:nvPr/>
          </p:nvSpPr>
          <p:spPr>
            <a:xfrm>
              <a:off x="8328171" y="5964235"/>
              <a:ext cx="238737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43D4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Приоритет</a:t>
              </a:r>
            </a:p>
          </p:txBody>
        </p:sp>
        <p:sp>
          <p:nvSpPr>
            <p:cNvPr id="37" name="Овал 36"/>
            <p:cNvSpPr/>
            <p:nvPr/>
          </p:nvSpPr>
          <p:spPr>
            <a:xfrm rot="10800000" flipH="1">
              <a:off x="7459729" y="5828492"/>
              <a:ext cx="757382" cy="733578"/>
            </a:xfrm>
            <a:prstGeom prst="ellipse">
              <a:avLst/>
            </a:prstGeom>
            <a:solidFill>
              <a:srgbClr val="F43D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43D4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8236" y="5964235"/>
              <a:ext cx="432602" cy="432602"/>
            </a:xfrm>
            <a:prstGeom prst="rect">
              <a:avLst/>
            </a:prstGeom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50" y="1117688"/>
            <a:ext cx="470576" cy="470576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080B460C-940D-4B35-8B0E-1F315598DFBF}"/>
              </a:ext>
            </a:extLst>
          </p:cNvPr>
          <p:cNvSpPr/>
          <p:nvPr/>
        </p:nvSpPr>
        <p:spPr>
          <a:xfrm>
            <a:off x="3440658" y="4518975"/>
            <a:ext cx="2928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код из группы 1+код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из группы 2 или 3 или 4 или 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53470" y="4525096"/>
            <a:ext cx="25571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Коморбидный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пациент – </a:t>
            </a:r>
          </a:p>
        </p:txBody>
      </p:sp>
    </p:spTree>
    <p:extLst>
      <p:ext uri="{BB962C8B-B14F-4D97-AF65-F5344CB8AC3E}">
        <p14:creationId xmlns:p14="http://schemas.microsoft.com/office/powerpoint/2010/main" val="25933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vert="horz" lIns="122950" tIns="61475" rIns="122950" bIns="61475" rtlCol="0" anchor="t">
            <a:normAutofit/>
          </a:bodyPr>
          <a:lstStyle/>
          <a:p>
            <a:r>
              <a:rPr lang="ru-RU" dirty="0"/>
              <a:t>ВНЕСЕНИЕ ИЗМЕНЕНИЙ В ПРИКАЗ от 13.03.20219 № 124н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1200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0764" y="953025"/>
            <a:ext cx="11421688" cy="590497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99552" y="794521"/>
            <a:ext cx="4449120" cy="1014387"/>
            <a:chOff x="355600" y="1190625"/>
            <a:chExt cx="2896627" cy="896320"/>
          </a:xfrm>
        </p:grpSpPr>
        <p:sp>
          <p:nvSpPr>
            <p:cNvPr id="15" name="Равнобедренный треугольник 14"/>
            <p:cNvSpPr/>
            <p:nvPr/>
          </p:nvSpPr>
          <p:spPr>
            <a:xfrm flipH="1" flipV="1">
              <a:off x="355600" y="1824276"/>
              <a:ext cx="362878" cy="262669"/>
            </a:xfrm>
            <a:prstGeom prst="triangle">
              <a:avLst>
                <a:gd name="adj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355600" y="1190625"/>
              <a:ext cx="2896627" cy="638922"/>
              <a:chOff x="1242060" y="1435803"/>
              <a:chExt cx="2896627" cy="638922"/>
            </a:xfrm>
          </p:grpSpPr>
          <p:sp>
            <p:nvSpPr>
              <p:cNvPr id="17" name="Прямоугольник с двумя скругленными соседними углами 16"/>
              <p:cNvSpPr/>
              <p:nvPr/>
            </p:nvSpPr>
            <p:spPr>
              <a:xfrm>
                <a:off x="1242060" y="1435803"/>
                <a:ext cx="2896627" cy="638922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43D4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6CB5E612-61B1-46CE-8663-69485F0170EB}"/>
                  </a:ext>
                </a:extLst>
              </p:cNvPr>
              <p:cNvSpPr txBox="1"/>
              <p:nvPr/>
            </p:nvSpPr>
            <p:spPr>
              <a:xfrm>
                <a:off x="1351203" y="1575858"/>
                <a:ext cx="2729935" cy="353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Во исполнение Пр-753, п.9 б)</a:t>
                </a:r>
              </a:p>
            </p:txBody>
          </p:sp>
        </p:grpSp>
      </p:grpSp>
      <p:sp>
        <p:nvSpPr>
          <p:cNvPr id="19" name="Объект 1"/>
          <p:cNvSpPr txBox="1">
            <a:spLocks/>
          </p:cNvSpPr>
          <p:nvPr/>
        </p:nvSpPr>
        <p:spPr>
          <a:xfrm>
            <a:off x="933520" y="1496005"/>
            <a:ext cx="10882331" cy="5361995"/>
          </a:xfrm>
          <a:prstGeom prst="rect">
            <a:avLst/>
          </a:prstGeom>
        </p:spPr>
        <p:txBody>
          <a:bodyPr vert="horz" lIns="122950" tIns="61475" rIns="122950" bIns="61475" rtlCol="0">
            <a:noAutofit/>
          </a:bodyPr>
          <a:lstStyle>
            <a:lvl1pPr marL="450320" indent="-450320" algn="l" defTabSz="12008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695" indent="-375267" algn="l" defTabSz="12008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1069" indent="-300214" algn="l" defTabSz="12008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01496" indent="-300214" algn="l" defTabSz="12008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1923" indent="-300214" algn="l" defTabSz="12008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02351" indent="-300214" algn="l" defTabSz="12008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2778" indent="-300214" algn="l" defTabSz="12008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03205" indent="-300214" algn="l" defTabSz="12008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03634" indent="-300214" algn="l" defTabSz="12008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008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rPr>
              <a:t>Для лиц, перенесших новую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rPr>
              <a:t>коронавирусную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rPr>
              <a:t> инфекцию (COVID-19)</a:t>
            </a:r>
          </a:p>
          <a:p>
            <a:pPr marL="0" marR="0" lvl="0" indent="0" algn="l" defTabSz="12008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rPr>
              <a:t>1) профилактический медицинский осмотр и I этап диспансеризации дополнить:</a:t>
            </a:r>
          </a:p>
          <a:p>
            <a:pPr marL="620713" lvl="0" indent="-344488">
              <a:buClr>
                <a:srgbClr val="0070C0">
                  <a:lumMod val="75000"/>
                </a:srgbClr>
              </a:buClr>
              <a:buFont typeface="Tahoma" panose="020B0604030504040204" pitchFamily="34" charset="0"/>
              <a:buChar char="●"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ahoma"/>
              </a:rPr>
              <a:t>измерение насыщения крови кислородом (сатурация) в покое </a:t>
            </a:r>
          </a:p>
          <a:p>
            <a:pPr marL="631825" lvl="0" indent="-365125">
              <a:buClr>
                <a:srgbClr val="0070C0">
                  <a:lumMod val="75000"/>
                </a:srgbClr>
              </a:buClr>
              <a:buFont typeface="Tahoma" panose="020B0604030504040204" pitchFamily="34" charset="0"/>
              <a:buChar char="●"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ahoma"/>
              </a:rPr>
              <a:t>тест с 6-минутной ходьбой </a:t>
            </a:r>
          </a:p>
          <a:p>
            <a:pPr marL="631825" lvl="0" indent="-11113">
              <a:buClr>
                <a:srgbClr val="0070C0">
                  <a:lumMod val="75000"/>
                </a:srgbClr>
              </a:buClr>
              <a:buNone/>
              <a:defRPr/>
            </a:pPr>
            <a:r>
              <a:rPr lang="ru-RU" sz="1200" i="1" dirty="0">
                <a:solidFill>
                  <a:prstClr val="black"/>
                </a:solidFill>
                <a:latin typeface="Tahoma"/>
              </a:rPr>
              <a:t>(при исходной сатурации кислорода крови 95% и больше в сочетании с наличием у пациента жалоб на одышку, отёки, которые появились впервые или повысилась их интенсивность)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rPr>
              <a:t>;</a:t>
            </a:r>
          </a:p>
          <a:p>
            <a:pPr marL="631825" marR="0" lvl="0" indent="-365125" algn="l" defTabSz="12008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>
                  <a:lumMod val="75000"/>
                </a:srgbClr>
              </a:buClr>
              <a:buSzTx/>
              <a:buFont typeface="Tahoma" panose="020B0604030504040204" pitchFamily="34" charset="0"/>
              <a:buChar char="●"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rPr>
              <a:t> проведение спирометрии или спирографии;</a:t>
            </a:r>
          </a:p>
          <a:p>
            <a:pPr marL="631825" lvl="0" indent="-365125">
              <a:buClr>
                <a:srgbClr val="0070C0">
                  <a:lumMod val="75000"/>
                </a:srgbClr>
              </a:buClr>
              <a:buFont typeface="Tahoma" panose="020B0604030504040204" pitchFamily="34" charset="0"/>
              <a:buChar char="●"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rPr>
              <a:t> </a:t>
            </a:r>
            <a:r>
              <a:rPr lang="ru-RU" sz="1400" noProof="0" dirty="0">
                <a:solidFill>
                  <a:prstClr val="black"/>
                </a:solidFill>
              </a:rPr>
              <a:t>о</a:t>
            </a:r>
            <a:r>
              <a:rPr lang="ru-RU" sz="1400" dirty="0" err="1">
                <a:solidFill>
                  <a:prstClr val="black"/>
                </a:solidFill>
              </a:rPr>
              <a:t>бщий</a:t>
            </a:r>
            <a:r>
              <a:rPr lang="ru-RU" sz="1400" dirty="0">
                <a:solidFill>
                  <a:prstClr val="black"/>
                </a:solidFill>
              </a:rPr>
              <a:t> анализ крови развернутый;</a:t>
            </a:r>
          </a:p>
          <a:p>
            <a:pPr marL="631825" lvl="0" indent="-365125">
              <a:buClr>
                <a:srgbClr val="0070C0">
                  <a:lumMod val="75000"/>
                </a:srgbClr>
              </a:buClr>
              <a:buFont typeface="Tahoma" panose="020B0604030504040204" pitchFamily="34" charset="0"/>
              <a:buChar char="●"/>
              <a:defRPr/>
            </a:pPr>
            <a:r>
              <a:rPr lang="ru-RU" sz="1400" dirty="0">
                <a:solidFill>
                  <a:prstClr val="black"/>
                </a:solidFill>
              </a:rPr>
              <a:t> биохимический анализ крови</a:t>
            </a:r>
          </a:p>
          <a:p>
            <a:pPr marL="631825" indent="0">
              <a:buClr>
                <a:srgbClr val="0070C0">
                  <a:lumMod val="75000"/>
                </a:srgbClr>
              </a:buClr>
              <a:buNone/>
              <a:defRPr/>
            </a:pPr>
            <a:r>
              <a:rPr lang="ru-RU" sz="1200" i="1" dirty="0">
                <a:solidFill>
                  <a:prstClr val="black"/>
                </a:solidFill>
                <a:latin typeface="Tahoma"/>
              </a:rPr>
              <a:t>включая исследования уровня холестерина, уровня липопротеинов низкой плотности, </a:t>
            </a:r>
            <a:br>
              <a:rPr lang="ru-RU" sz="1200" i="1" dirty="0">
                <a:solidFill>
                  <a:prstClr val="black"/>
                </a:solidFill>
                <a:latin typeface="Tahoma"/>
              </a:rPr>
            </a:br>
            <a:r>
              <a:rPr lang="ru-RU" sz="1200" i="1" dirty="0">
                <a:solidFill>
                  <a:prstClr val="black"/>
                </a:solidFill>
                <a:latin typeface="Tahoma"/>
              </a:rPr>
              <a:t>С-реактивного белка, определение активности </a:t>
            </a:r>
            <a:r>
              <a:rPr lang="ru-RU" sz="1200" i="1" dirty="0" err="1">
                <a:solidFill>
                  <a:prstClr val="black"/>
                </a:solidFill>
                <a:latin typeface="Tahoma"/>
              </a:rPr>
              <a:t>аланинаминотрансферазы</a:t>
            </a:r>
            <a:r>
              <a:rPr lang="ru-RU" sz="1200" i="1" dirty="0">
                <a:solidFill>
                  <a:prstClr val="black"/>
                </a:solidFill>
                <a:latin typeface="Tahoma"/>
              </a:rPr>
              <a:t> в крови, определение активности </a:t>
            </a:r>
            <a:r>
              <a:rPr lang="ru-RU" sz="1200" i="1" dirty="0" err="1">
                <a:solidFill>
                  <a:prstClr val="black"/>
                </a:solidFill>
                <a:latin typeface="Tahoma"/>
              </a:rPr>
              <a:t>аспартатаминотрансферазы</a:t>
            </a:r>
            <a:r>
              <a:rPr lang="ru-RU" sz="1200" i="1" dirty="0">
                <a:solidFill>
                  <a:prstClr val="black"/>
                </a:solidFill>
                <a:latin typeface="Tahoma"/>
              </a:rPr>
              <a:t> </a:t>
            </a:r>
            <a:br>
              <a:rPr lang="ru-RU" sz="1200" i="1" dirty="0">
                <a:solidFill>
                  <a:prstClr val="black"/>
                </a:solidFill>
                <a:latin typeface="Tahoma"/>
              </a:rPr>
            </a:br>
            <a:r>
              <a:rPr lang="ru-RU" sz="1200" i="1" dirty="0">
                <a:solidFill>
                  <a:prstClr val="black"/>
                </a:solidFill>
                <a:latin typeface="Tahoma"/>
              </a:rPr>
              <a:t>в крови, определение активности </a:t>
            </a:r>
            <a:r>
              <a:rPr lang="ru-RU" sz="1200" i="1" dirty="0" err="1">
                <a:solidFill>
                  <a:prstClr val="black"/>
                </a:solidFill>
                <a:latin typeface="Tahoma"/>
              </a:rPr>
              <a:t>лактатдегидрогеназы</a:t>
            </a:r>
            <a:r>
              <a:rPr lang="ru-RU" sz="1200" i="1" dirty="0">
                <a:solidFill>
                  <a:prstClr val="black"/>
                </a:solidFill>
                <a:latin typeface="Tahoma"/>
              </a:rPr>
              <a:t> в крови, исследование уровня </a:t>
            </a:r>
            <a:r>
              <a:rPr lang="ru-RU" sz="1200" i="1" dirty="0" err="1">
                <a:solidFill>
                  <a:prstClr val="black"/>
                </a:solidFill>
                <a:latin typeface="Tahoma"/>
              </a:rPr>
              <a:t>креатинина</a:t>
            </a:r>
            <a:r>
              <a:rPr lang="ru-RU" sz="1200" i="1" dirty="0">
                <a:solidFill>
                  <a:prstClr val="black"/>
                </a:solidFill>
                <a:latin typeface="Tahoma"/>
              </a:rPr>
              <a:t> в крови;</a:t>
            </a:r>
          </a:p>
          <a:p>
            <a:pPr marL="631825" lvl="0" indent="-365125">
              <a:buClr>
                <a:srgbClr val="0070C0">
                  <a:lumMod val="75000"/>
                </a:srgbClr>
              </a:buClr>
              <a:buFont typeface="Tahoma" panose="020B0604030504040204" pitchFamily="34" charset="0"/>
              <a:buChar char="●"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определение концентрации Д-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димера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в крови</a:t>
            </a:r>
          </a:p>
          <a:p>
            <a:pPr marL="631825" lvl="0" indent="0">
              <a:buClr>
                <a:srgbClr val="0070C0">
                  <a:lumMod val="75000"/>
                </a:srgbClr>
              </a:buClr>
              <a:buNone/>
              <a:defRPr/>
            </a:pPr>
            <a:r>
              <a:rPr lang="ru-RU" sz="1200" i="1" dirty="0">
                <a:solidFill>
                  <a:prstClr val="black"/>
                </a:solidFill>
                <a:latin typeface="Tahoma"/>
              </a:rPr>
              <a:t>у граждан, перенесших среднюю степень тяжести и выше новой </a:t>
            </a:r>
            <a:r>
              <a:rPr lang="ru-RU" sz="1200" i="1" dirty="0" err="1">
                <a:solidFill>
                  <a:prstClr val="black"/>
                </a:solidFill>
                <a:latin typeface="Tahoma"/>
              </a:rPr>
              <a:t>коронавирусной</a:t>
            </a:r>
            <a:r>
              <a:rPr lang="ru-RU" sz="1200" i="1" dirty="0">
                <a:solidFill>
                  <a:prstClr val="black"/>
                </a:solidFill>
                <a:latin typeface="Tahoma"/>
              </a:rPr>
              <a:t> инфекции (COVID-19);</a:t>
            </a:r>
          </a:p>
          <a:p>
            <a:pPr marL="631825" marR="0" lvl="0" indent="-365125" algn="l" defTabSz="12008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>
                  <a:lumMod val="75000"/>
                </a:srgbClr>
              </a:buClr>
              <a:buSzTx/>
              <a:buFont typeface="Tahoma" panose="020B0604030504040204" pitchFamily="34" charset="0"/>
              <a:buChar char="●"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рентгенография органов грудной клетки (если не выполнялась ранее в течении года)</a:t>
            </a:r>
          </a:p>
          <a:p>
            <a:pPr marL="266700" indent="0">
              <a:buClr>
                <a:srgbClr val="0070C0">
                  <a:lumMod val="75000"/>
                </a:srgbClr>
              </a:buClr>
              <a:buNone/>
              <a:defRPr/>
            </a:pPr>
            <a:r>
              <a:rPr lang="ru-RU" sz="1400" b="1" dirty="0">
                <a:solidFill>
                  <a:prstClr val="black"/>
                </a:solidFill>
              </a:rPr>
              <a:t>2) профилактический медицинский осмотр и I</a:t>
            </a:r>
            <a:r>
              <a:rPr lang="en-US" sz="1400" b="1" dirty="0">
                <a:solidFill>
                  <a:prstClr val="black"/>
                </a:solidFill>
              </a:rPr>
              <a:t>I</a:t>
            </a:r>
            <a:r>
              <a:rPr lang="ru-RU" sz="1400" b="1" dirty="0">
                <a:solidFill>
                  <a:prstClr val="black"/>
                </a:solidFill>
              </a:rPr>
              <a:t> этап диспансеризации дополнить:</a:t>
            </a:r>
          </a:p>
          <a:p>
            <a:pPr marL="631825" lvl="0" indent="-365125">
              <a:buClr>
                <a:srgbClr val="0070C0">
                  <a:lumMod val="75000"/>
                </a:srgbClr>
              </a:buClr>
              <a:buFont typeface="Tahoma" panose="020B0604030504040204" pitchFamily="34" charset="0"/>
              <a:buChar char="●"/>
              <a:defRPr/>
            </a:pPr>
            <a:r>
              <a:rPr lang="ru-RU" sz="1400" dirty="0">
                <a:solidFill>
                  <a:prstClr val="black"/>
                </a:solidFill>
              </a:rPr>
              <a:t> проведение эхокардиографии </a:t>
            </a:r>
          </a:p>
          <a:p>
            <a:pPr marL="631825" lvl="0" indent="0">
              <a:buClr>
                <a:srgbClr val="0070C0">
                  <a:lumMod val="75000"/>
                </a:srgbClr>
              </a:buClr>
              <a:buNone/>
              <a:defRPr/>
            </a:pPr>
            <a:r>
              <a:rPr lang="ru-RU" sz="1200" i="1" dirty="0">
                <a:solidFill>
                  <a:prstClr val="black"/>
                </a:solidFill>
                <a:latin typeface="Tahoma"/>
              </a:rPr>
              <a:t>в случае показателя сатурации в покое 94% и ниже, а также по результатам проведения теста с 6-минутной ходьбой</a:t>
            </a:r>
          </a:p>
          <a:p>
            <a:pPr marL="631825" indent="-365125">
              <a:buClr>
                <a:srgbClr val="0070C0">
                  <a:lumMod val="75000"/>
                </a:srgbClr>
              </a:buClr>
              <a:buSzPct val="199000"/>
              <a:defRPr/>
            </a:pPr>
            <a:r>
              <a:rPr lang="ru-RU" sz="1400" dirty="0">
                <a:solidFill>
                  <a:prstClr val="black"/>
                </a:solidFill>
              </a:rPr>
              <a:t>проведение компьютерной томографии</a:t>
            </a:r>
          </a:p>
          <a:p>
            <a:pPr marL="631825" indent="0">
              <a:buClr>
                <a:srgbClr val="0070C0">
                  <a:lumMod val="75000"/>
                </a:srgbClr>
              </a:buClr>
              <a:buSzPct val="199000"/>
              <a:buNone/>
              <a:defRPr/>
            </a:pPr>
            <a:r>
              <a:rPr lang="ru-RU" sz="1200" i="1" dirty="0">
                <a:solidFill>
                  <a:prstClr val="black"/>
                </a:solidFill>
                <a:latin typeface="Tahoma"/>
              </a:rPr>
              <a:t>в случае показателя сатурации в покое 94% и ниже, а также по результатам проведения теста с 6-минутной ходьбой</a:t>
            </a:r>
          </a:p>
          <a:p>
            <a:pPr marL="631825" indent="-365125">
              <a:buClr>
                <a:srgbClr val="0070C0">
                  <a:lumMod val="75000"/>
                </a:srgbClr>
              </a:buClr>
              <a:buSzPct val="199000"/>
              <a:defRPr/>
            </a:pPr>
            <a:r>
              <a:rPr lang="ru-RU" sz="1400" dirty="0">
                <a:solidFill>
                  <a:prstClr val="black"/>
                </a:solidFill>
              </a:rPr>
              <a:t>дуплексное сканирование вен нижних конечностей </a:t>
            </a:r>
          </a:p>
          <a:p>
            <a:pPr marL="631825" indent="0">
              <a:buClr>
                <a:srgbClr val="0070C0">
                  <a:lumMod val="75000"/>
                </a:srgbClr>
              </a:buClr>
              <a:buSzPct val="199000"/>
              <a:buNone/>
              <a:defRPr/>
            </a:pPr>
            <a:r>
              <a:rPr lang="ru-RU" sz="1200" i="1" dirty="0">
                <a:solidFill>
                  <a:prstClr val="black"/>
                </a:solidFill>
                <a:latin typeface="Tahoma"/>
              </a:rPr>
              <a:t>при наличии показаний по результатам определения концентрации Д-</a:t>
            </a:r>
            <a:r>
              <a:rPr lang="ru-RU" sz="1200" i="1" dirty="0" err="1">
                <a:solidFill>
                  <a:prstClr val="black"/>
                </a:solidFill>
                <a:latin typeface="Tahoma"/>
              </a:rPr>
              <a:t>димера</a:t>
            </a:r>
            <a:r>
              <a:rPr lang="ru-RU" sz="1200" i="1" dirty="0">
                <a:solidFill>
                  <a:prstClr val="black"/>
                </a:solidFill>
                <a:latin typeface="Tahoma"/>
              </a:rPr>
              <a:t> в крови</a:t>
            </a:r>
          </a:p>
          <a:p>
            <a:pPr marL="631825" indent="-365125">
              <a:buClr>
                <a:srgbClr val="0070C0">
                  <a:lumMod val="75000"/>
                </a:srgbClr>
              </a:buClr>
              <a:buSzPct val="220000"/>
              <a:defRPr/>
            </a:pPr>
            <a:endParaRPr lang="ru-RU" sz="1200" i="1" dirty="0">
              <a:solidFill>
                <a:prstClr val="black"/>
              </a:solidFill>
              <a:latin typeface="Tahoma"/>
            </a:endParaRPr>
          </a:p>
          <a:p>
            <a:pPr marL="631825" indent="-365125">
              <a:buClr>
                <a:srgbClr val="0070C0">
                  <a:lumMod val="75000"/>
                </a:srgbClr>
              </a:buClr>
              <a:buSzPct val="220000"/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 marL="1528763" lvl="0" indent="0">
              <a:buClr>
                <a:srgbClr val="0070C0">
                  <a:lumMod val="75000"/>
                </a:srgbClr>
              </a:buClr>
              <a:buNone/>
              <a:defRPr/>
            </a:pPr>
            <a:endParaRPr lang="ru-RU" sz="1200" i="1" dirty="0">
              <a:solidFill>
                <a:prstClr val="black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232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Овал 119">
            <a:extLst>
              <a:ext uri="{FF2B5EF4-FFF2-40B4-BE49-F238E27FC236}">
                <a16:creationId xmlns="" xmlns:a16="http://schemas.microsoft.com/office/drawing/2014/main" id="{D14E4D30-CB4D-6E4D-9488-DA65E866DBC9}"/>
              </a:ext>
            </a:extLst>
          </p:cNvPr>
          <p:cNvSpPr/>
          <p:nvPr/>
        </p:nvSpPr>
        <p:spPr>
          <a:xfrm>
            <a:off x="9811569" y="1253343"/>
            <a:ext cx="403136" cy="403137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>
                  <a:lumMod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1" name="Овал 120">
            <a:extLst>
              <a:ext uri="{FF2B5EF4-FFF2-40B4-BE49-F238E27FC236}">
                <a16:creationId xmlns="" xmlns:a16="http://schemas.microsoft.com/office/drawing/2014/main" id="{D14E4D30-CB4D-6E4D-9488-DA65E866DBC9}"/>
              </a:ext>
            </a:extLst>
          </p:cNvPr>
          <p:cNvSpPr/>
          <p:nvPr/>
        </p:nvSpPr>
        <p:spPr>
          <a:xfrm>
            <a:off x="9811569" y="2570609"/>
            <a:ext cx="403136" cy="403137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4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>
                  <a:lumMod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="" xmlns:a16="http://schemas.microsoft.com/office/drawing/2014/main" id="{D14E4D30-CB4D-6E4D-9488-DA65E866DBC9}"/>
              </a:ext>
            </a:extLst>
          </p:cNvPr>
          <p:cNvSpPr/>
          <p:nvPr/>
        </p:nvSpPr>
        <p:spPr>
          <a:xfrm>
            <a:off x="9811569" y="3790028"/>
            <a:ext cx="403136" cy="403137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5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>
                  <a:lumMod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9" name="Прямоугольник с двумя скругленными соседними углами 78">
            <a:extLst>
              <a:ext uri="{FF2B5EF4-FFF2-40B4-BE49-F238E27FC236}">
                <a16:creationId xmlns="" xmlns:a16="http://schemas.microsoft.com/office/drawing/2014/main" id="{5B1739CF-8FB6-254D-8BD8-5F4BC666B7DF}"/>
              </a:ext>
            </a:extLst>
          </p:cNvPr>
          <p:cNvSpPr/>
          <p:nvPr/>
        </p:nvSpPr>
        <p:spPr>
          <a:xfrm rot="5400000">
            <a:off x="1496585" y="364043"/>
            <a:ext cx="3344726" cy="6337896"/>
          </a:xfrm>
          <a:prstGeom prst="round2SameRect">
            <a:avLst>
              <a:gd name="adj1" fmla="val 9832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548" tIns="49274" rIns="98548" bIns="492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4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1200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9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29658" y="742443"/>
            <a:ext cx="4785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Составление списков (планирование)</a:t>
            </a: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424113" y="54354"/>
            <a:ext cx="9209087" cy="986599"/>
          </a:xfrm>
          <a:prstGeom prst="rect">
            <a:avLst/>
          </a:prstGeom>
        </p:spPr>
        <p:txBody>
          <a:bodyPr vert="horz" lIns="122950" tIns="61475" rIns="122950" bIns="61475" rtlCol="0" anchor="t">
            <a:normAutofit/>
          </a:bodyPr>
          <a:lstStyle>
            <a:lvl1pPr algn="l" defTabSz="1200855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008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РЕАЛИЗАЦИЯ УГЛУБЛЕННОЙ ПРОГРАММЫ ПРОФИЛАКТИЧЕСКОГО МЕДИЦИНСКОГО ОСМОТРА И ДИСПАНСЕРИЗАЦИИ 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BA7C01E8-1817-B148-91DF-8FEF14A7829E}"/>
              </a:ext>
            </a:extLst>
          </p:cNvPr>
          <p:cNvSpPr/>
          <p:nvPr/>
        </p:nvSpPr>
        <p:spPr>
          <a:xfrm>
            <a:off x="1820782" y="1291454"/>
            <a:ext cx="2358974" cy="324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8798" rIns="0" bIns="38798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Segoe UI" panose="020B0502040204020203" pitchFamily="34" charset="0"/>
              </a:rPr>
              <a:t>ТФОМС, СМО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9C86B3D7-FF44-F34B-9265-F892E0468249}"/>
              </a:ext>
            </a:extLst>
          </p:cNvPr>
          <p:cNvCxnSpPr>
            <a:cxnSpLocks/>
          </p:cNvCxnSpPr>
          <p:nvPr/>
        </p:nvCxnSpPr>
        <p:spPr>
          <a:xfrm flipV="1">
            <a:off x="2284413" y="1678720"/>
            <a:ext cx="1359785" cy="1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D14E4D30-CB4D-6E4D-9488-DA65E866DBC9}"/>
              </a:ext>
            </a:extLst>
          </p:cNvPr>
          <p:cNvSpPr/>
          <p:nvPr/>
        </p:nvSpPr>
        <p:spPr>
          <a:xfrm>
            <a:off x="1699000" y="1253368"/>
            <a:ext cx="403136" cy="403137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="" xmlns:a16="http://schemas.microsoft.com/office/drawing/2014/main" id="{5C57E24D-A2B9-584E-92BF-04099ED0CD4C}"/>
              </a:ext>
            </a:extLst>
          </p:cNvPr>
          <p:cNvGrpSpPr/>
          <p:nvPr/>
        </p:nvGrpSpPr>
        <p:grpSpPr>
          <a:xfrm>
            <a:off x="3406409" y="3192938"/>
            <a:ext cx="2689594" cy="1817545"/>
            <a:chOff x="5788803" y="2564139"/>
            <a:chExt cx="2410436" cy="1732072"/>
          </a:xfrm>
        </p:grpSpPr>
        <p:sp>
          <p:nvSpPr>
            <p:cNvPr id="48" name="Скругленный прямоугольник 47">
              <a:extLst>
                <a:ext uri="{FF2B5EF4-FFF2-40B4-BE49-F238E27FC236}">
                  <a16:creationId xmlns="" xmlns:a16="http://schemas.microsoft.com/office/drawing/2014/main" id="{2AFEC9D7-5F14-F540-90A3-FCA08C72C450}"/>
                </a:ext>
              </a:extLst>
            </p:cNvPr>
            <p:cNvSpPr/>
            <p:nvPr/>
          </p:nvSpPr>
          <p:spPr>
            <a:xfrm>
              <a:off x="5788804" y="2981626"/>
              <a:ext cx="2410435" cy="492308"/>
            </a:xfrm>
            <a:prstGeom prst="roundRect">
              <a:avLst>
                <a:gd name="adj" fmla="val 10032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69244" tIns="69244" rIns="69244" bIns="69244" rtlCol="0" anchor="ctr" anchorCtr="0">
              <a:spAutoFit/>
            </a:bodyPr>
            <a:lstStyle/>
            <a:p>
              <a:pPr marL="3600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Tx/>
                <a:buNone/>
                <a:tabLst/>
                <a:defRPr/>
              </a:pPr>
              <a:r>
                <a:rPr kumimoji="0" lang="ru-RU" sz="1132" b="0" i="0" u="none" strike="noStrike" kern="1200" cap="none" spc="0" normalizeH="0" baseline="0" noProof="0" dirty="0">
                  <a:ln>
                    <a:noFill/>
                  </a:ln>
                  <a:solidFill>
                    <a:srgbClr val="12223C"/>
                  </a:solidFill>
                  <a:effectLst/>
                  <a:uLnTx/>
                  <a:uFillTx/>
                  <a:latin typeface="Tahoma"/>
                  <a:ea typeface="+mn-ea"/>
                  <a:cs typeface="Segoe UI" panose="020B0502040204020203" pitchFamily="34" charset="0"/>
                  <a:sym typeface="IBM Plex Mono"/>
                </a:rPr>
                <a:t>Последняя диспансеризация </a:t>
              </a:r>
              <a:r>
                <a:rPr kumimoji="0" lang="en-US" sz="1132" b="0" i="0" u="none" strike="noStrike" kern="1200" cap="none" spc="0" normalizeH="0" baseline="0" noProof="0" dirty="0">
                  <a:ln>
                    <a:noFill/>
                  </a:ln>
                  <a:solidFill>
                    <a:srgbClr val="12223C"/>
                  </a:solidFill>
                  <a:effectLst/>
                  <a:uLnTx/>
                  <a:uFillTx/>
                  <a:latin typeface="Tahoma"/>
                  <a:ea typeface="+mn-ea"/>
                  <a:cs typeface="Segoe UI" panose="020B0502040204020203" pitchFamily="34" charset="0"/>
                  <a:sym typeface="IBM Plex Mono"/>
                </a:rPr>
                <a:t/>
              </a:r>
              <a:br>
                <a:rPr kumimoji="0" lang="en-US" sz="1132" b="0" i="0" u="none" strike="noStrike" kern="1200" cap="none" spc="0" normalizeH="0" baseline="0" noProof="0" dirty="0">
                  <a:ln>
                    <a:noFill/>
                  </a:ln>
                  <a:solidFill>
                    <a:srgbClr val="12223C"/>
                  </a:solidFill>
                  <a:effectLst/>
                  <a:uLnTx/>
                  <a:uFillTx/>
                  <a:latin typeface="Tahoma"/>
                  <a:ea typeface="+mn-ea"/>
                  <a:cs typeface="Segoe UI" panose="020B0502040204020203" pitchFamily="34" charset="0"/>
                  <a:sym typeface="IBM Plex Mono"/>
                </a:rPr>
              </a:br>
              <a:r>
                <a:rPr kumimoji="0" lang="ru-RU" sz="1132" b="0" i="0" u="none" strike="noStrike" kern="1200" cap="none" spc="0" normalizeH="0" baseline="0" noProof="0" dirty="0">
                  <a:ln>
                    <a:noFill/>
                  </a:ln>
                  <a:solidFill>
                    <a:srgbClr val="12223C"/>
                  </a:solidFill>
                  <a:effectLst/>
                  <a:uLnTx/>
                  <a:uFillTx/>
                  <a:latin typeface="Tahoma"/>
                  <a:ea typeface="+mn-ea"/>
                  <a:cs typeface="Segoe UI" panose="020B0502040204020203" pitchFamily="34" charset="0"/>
                  <a:sym typeface="IBM Plex Mono"/>
                </a:rPr>
                <a:t>2019-2020</a:t>
              </a:r>
            </a:p>
          </p:txBody>
        </p:sp>
        <p:sp>
          <p:nvSpPr>
            <p:cNvPr id="49" name="Скругленный прямоугольник 48">
              <a:extLst>
                <a:ext uri="{FF2B5EF4-FFF2-40B4-BE49-F238E27FC236}">
                  <a16:creationId xmlns="" xmlns:a16="http://schemas.microsoft.com/office/drawing/2014/main" id="{825A614B-B116-F641-A87E-D199398995C9}"/>
                </a:ext>
              </a:extLst>
            </p:cNvPr>
            <p:cNvSpPr/>
            <p:nvPr/>
          </p:nvSpPr>
          <p:spPr>
            <a:xfrm>
              <a:off x="5788804" y="3561742"/>
              <a:ext cx="2410435" cy="328231"/>
            </a:xfrm>
            <a:prstGeom prst="roundRect">
              <a:avLst>
                <a:gd name="adj" fmla="val 15617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69244" tIns="69244" rIns="69244" bIns="69244" rtlCol="0" anchor="ctr" anchorCtr="0">
              <a:spAutoFit/>
            </a:bodyPr>
            <a:lstStyle/>
            <a:p>
              <a:pPr marL="3600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Tx/>
                <a:buNone/>
                <a:tabLst/>
                <a:defRPr/>
              </a:pPr>
              <a:r>
                <a:rPr kumimoji="0" lang="ru-RU" sz="1132" b="0" i="0" u="none" strike="noStrike" kern="1200" cap="none" spc="0" normalizeH="0" baseline="0" noProof="0" dirty="0">
                  <a:ln>
                    <a:noFill/>
                  </a:ln>
                  <a:solidFill>
                    <a:srgbClr val="12223C"/>
                  </a:solidFill>
                  <a:effectLst/>
                  <a:uLnTx/>
                  <a:uFillTx/>
                  <a:latin typeface="Tahoma"/>
                  <a:ea typeface="+mn-ea"/>
                  <a:cs typeface="Segoe UI" panose="020B0502040204020203" pitchFamily="34" charset="0"/>
                </a:rPr>
                <a:t>Основной диагноз</a:t>
              </a:r>
              <a:endParaRPr kumimoji="0" lang="ru-RU" sz="1132" b="0" i="0" u="none" strike="noStrike" kern="1200" cap="none" spc="0" normalizeH="0" baseline="0" noProof="0" dirty="0">
                <a:ln>
                  <a:noFill/>
                </a:ln>
                <a:solidFill>
                  <a:srgbClr val="12223C"/>
                </a:solidFill>
                <a:effectLst/>
                <a:uLnTx/>
                <a:uFillTx/>
                <a:latin typeface="Tahoma"/>
                <a:ea typeface="+mn-ea"/>
                <a:cs typeface="Segoe UI" panose="020B0502040204020203" pitchFamily="34" charset="0"/>
                <a:sym typeface="IBM Plex Mono"/>
              </a:endParaRPr>
            </a:p>
          </p:txBody>
        </p:sp>
        <p:sp>
          <p:nvSpPr>
            <p:cNvPr id="50" name="Скругленный прямоугольник 49">
              <a:extLst>
                <a:ext uri="{FF2B5EF4-FFF2-40B4-BE49-F238E27FC236}">
                  <a16:creationId xmlns="" xmlns:a16="http://schemas.microsoft.com/office/drawing/2014/main" id="{2A3B2D50-57F8-8044-91D9-79BF922C40D4}"/>
                </a:ext>
              </a:extLst>
            </p:cNvPr>
            <p:cNvSpPr>
              <a:spLocks/>
            </p:cNvSpPr>
            <p:nvPr/>
          </p:nvSpPr>
          <p:spPr>
            <a:xfrm>
              <a:off x="5788803" y="2564139"/>
              <a:ext cx="2410435" cy="331125"/>
            </a:xfrm>
            <a:prstGeom prst="roundRect">
              <a:avLst>
                <a:gd name="adj" fmla="val 17869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69244" tIns="69244" rIns="69244" bIns="69244" rtlCol="0" anchor="ctr" anchorCtr="0">
              <a:spAutoFit/>
            </a:bodyPr>
            <a:lstStyle/>
            <a:p>
              <a:pPr marL="3600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Tx/>
                <a:buNone/>
                <a:tabLst/>
                <a:defRPr/>
              </a:pPr>
              <a:r>
                <a:rPr kumimoji="0" lang="ru-RU" sz="1132" b="0" i="0" u="none" strike="noStrike" kern="1200" cap="none" spc="0" normalizeH="0" baseline="0" noProof="0" dirty="0">
                  <a:ln>
                    <a:noFill/>
                  </a:ln>
                  <a:solidFill>
                    <a:srgbClr val="12223C"/>
                  </a:solidFill>
                  <a:effectLst/>
                  <a:uLnTx/>
                  <a:uFillTx/>
                  <a:latin typeface="Tahoma"/>
                  <a:ea typeface="+mn-ea"/>
                  <a:cs typeface="Segoe UI" panose="020B0502040204020203" pitchFamily="34" charset="0"/>
                </a:rPr>
                <a:t>Перенесенный </a:t>
              </a:r>
              <a:r>
                <a:rPr kumimoji="0" lang="en-US" sz="1132" b="0" i="0" u="none" strike="noStrike" kern="1200" cap="none" spc="0" normalizeH="0" baseline="0" noProof="0" dirty="0">
                  <a:ln>
                    <a:noFill/>
                  </a:ln>
                  <a:solidFill>
                    <a:srgbClr val="12223C"/>
                  </a:solidFill>
                  <a:effectLst/>
                  <a:uLnTx/>
                  <a:uFillTx/>
                  <a:latin typeface="Tahoma"/>
                  <a:ea typeface="+mn-ea"/>
                  <a:cs typeface="Segoe UI" panose="020B0502040204020203" pitchFamily="34" charset="0"/>
                </a:rPr>
                <a:t>COVID</a:t>
              </a:r>
              <a:endParaRPr kumimoji="0" lang="ru-RU" sz="1132" b="0" i="0" u="none" strike="noStrike" kern="1200" cap="none" spc="0" normalizeH="0" baseline="0" noProof="0" dirty="0">
                <a:ln>
                  <a:noFill/>
                </a:ln>
                <a:solidFill>
                  <a:srgbClr val="12223C"/>
                </a:solidFill>
                <a:effectLst/>
                <a:uLnTx/>
                <a:uFillTx/>
                <a:latin typeface="Tahoma"/>
                <a:ea typeface="+mn-ea"/>
                <a:cs typeface="Segoe UI" panose="020B0502040204020203" pitchFamily="34" charset="0"/>
                <a:sym typeface="IBM Plex Mono"/>
              </a:endParaRPr>
            </a:p>
          </p:txBody>
        </p:sp>
        <p:sp>
          <p:nvSpPr>
            <p:cNvPr id="54" name="Скругленный прямоугольник 53">
              <a:extLst>
                <a:ext uri="{FF2B5EF4-FFF2-40B4-BE49-F238E27FC236}">
                  <a16:creationId xmlns="" xmlns:a16="http://schemas.microsoft.com/office/drawing/2014/main" id="{455AC411-3C72-034B-9EAF-682D4B943D4D}"/>
                </a:ext>
              </a:extLst>
            </p:cNvPr>
            <p:cNvSpPr/>
            <p:nvPr/>
          </p:nvSpPr>
          <p:spPr>
            <a:xfrm>
              <a:off x="5788804" y="3967980"/>
              <a:ext cx="2410435" cy="328231"/>
            </a:xfrm>
            <a:prstGeom prst="roundRect">
              <a:avLst>
                <a:gd name="adj" fmla="val 15746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69244" tIns="69244" rIns="69244" bIns="69244" rtlCol="0" anchor="ctr" anchorCtr="0">
              <a:spAutoFit/>
            </a:bodyPr>
            <a:lstStyle/>
            <a:p>
              <a:pPr marL="3600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Tx/>
                <a:buNone/>
                <a:tabLst/>
                <a:defRPr/>
              </a:pPr>
              <a:r>
                <a:rPr kumimoji="0" lang="ru-RU" sz="1132" b="1" i="0" u="none" strike="noStrike" kern="1200" cap="none" spc="0" normalizeH="0" baseline="0" noProof="0" dirty="0">
                  <a:ln>
                    <a:noFill/>
                  </a:ln>
                  <a:solidFill>
                    <a:srgbClr val="12223C"/>
                  </a:solidFill>
                  <a:effectLst/>
                  <a:uLnTx/>
                  <a:uFillTx/>
                  <a:latin typeface="Tahoma"/>
                  <a:ea typeface="+mn-ea"/>
                  <a:cs typeface="Segoe UI" panose="020B0502040204020203" pitchFamily="34" charset="0"/>
                  <a:sym typeface="IBM Plex Mono"/>
                </a:rPr>
                <a:t>ХНИЗ</a:t>
              </a: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="" xmlns:a16="http://schemas.microsoft.com/office/drawing/2014/main" id="{972489F1-BA8F-1B4E-B9F7-B89B603E2049}"/>
              </a:ext>
            </a:extLst>
          </p:cNvPr>
          <p:cNvGrpSpPr/>
          <p:nvPr/>
        </p:nvGrpSpPr>
        <p:grpSpPr>
          <a:xfrm>
            <a:off x="3406410" y="2127997"/>
            <a:ext cx="2766300" cy="806447"/>
            <a:chOff x="7409273" y="-53320"/>
            <a:chExt cx="3129673" cy="649117"/>
          </a:xfrm>
          <a:solidFill>
            <a:schemeClr val="bg1"/>
          </a:solidFill>
        </p:grpSpPr>
        <p:sp>
          <p:nvSpPr>
            <p:cNvPr id="59" name="Прямоугольник с двумя скругленными соседними углами 58">
              <a:extLst>
                <a:ext uri="{FF2B5EF4-FFF2-40B4-BE49-F238E27FC236}">
                  <a16:creationId xmlns="" xmlns:a16="http://schemas.microsoft.com/office/drawing/2014/main" id="{A71E088A-C720-174F-87FB-C2785FC6DF41}"/>
                </a:ext>
              </a:extLst>
            </p:cNvPr>
            <p:cNvSpPr/>
            <p:nvPr/>
          </p:nvSpPr>
          <p:spPr>
            <a:xfrm>
              <a:off x="7409273" y="-53320"/>
              <a:ext cx="3129673" cy="649117"/>
            </a:xfrm>
            <a:prstGeom prst="round2Same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="" xmlns:a16="http://schemas.microsoft.com/office/drawing/2014/main" id="{E96C51B7-86CF-C24C-98EB-E173B1634024}"/>
                </a:ext>
              </a:extLst>
            </p:cNvPr>
            <p:cNvSpPr/>
            <p:nvPr/>
          </p:nvSpPr>
          <p:spPr>
            <a:xfrm>
              <a:off x="8122863" y="80083"/>
              <a:ext cx="2136796" cy="384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Segoe UI" panose="020B0502040204020203" pitchFamily="34" charset="0"/>
                </a:rPr>
                <a:t>Перечень застрахованных </a:t>
              </a:r>
              <a:b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Segoe UI" panose="020B0502040204020203" pitchFamily="34" charset="0"/>
                </a:rPr>
              </a:b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Segoe UI" panose="020B0502040204020203" pitchFamily="34" charset="0"/>
                </a:rPr>
                <a:t>с отметкой признака</a:t>
              </a:r>
            </a:p>
          </p:txBody>
        </p:sp>
      </p:grp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BA7C01E8-1817-B148-91DF-8FEF14A7829E}"/>
              </a:ext>
            </a:extLst>
          </p:cNvPr>
          <p:cNvSpPr/>
          <p:nvPr/>
        </p:nvSpPr>
        <p:spPr>
          <a:xfrm>
            <a:off x="6885197" y="1160003"/>
            <a:ext cx="2358974" cy="57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8798" rIns="0" bIns="38798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Segoe UI" panose="020B0502040204020203" pitchFamily="34" charset="0"/>
              </a:rPr>
              <a:t>Медицинская организация</a:t>
            </a:r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="" xmlns:a16="http://schemas.microsoft.com/office/drawing/2014/main" id="{CDE2D1B2-FFFF-8C40-B545-C86FE7BDD417}"/>
              </a:ext>
            </a:extLst>
          </p:cNvPr>
          <p:cNvSpPr/>
          <p:nvPr/>
        </p:nvSpPr>
        <p:spPr>
          <a:xfrm>
            <a:off x="6473089" y="1907338"/>
            <a:ext cx="2245942" cy="3344727"/>
          </a:xfrm>
          <a:prstGeom prst="roundRect">
            <a:avLst>
              <a:gd name="adj" fmla="val 12282"/>
            </a:avLst>
          </a:prstGeom>
          <a:solidFill>
            <a:schemeClr val="bg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9" b="0" i="0" u="none" strike="noStrike" kern="0" cap="none" spc="0" normalizeH="0" baseline="0" noProof="0" dirty="0">
              <a:ln>
                <a:noFill/>
              </a:ln>
              <a:solidFill>
                <a:srgbClr val="12223C"/>
              </a:solidFill>
              <a:effectLst/>
              <a:uLnTx/>
              <a:uFillTx/>
              <a:latin typeface="Tahoma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2DCBD080-3B82-5547-8658-EB45D091A14E}"/>
              </a:ext>
            </a:extLst>
          </p:cNvPr>
          <p:cNvSpPr txBox="1"/>
          <p:nvPr/>
        </p:nvSpPr>
        <p:spPr>
          <a:xfrm>
            <a:off x="6519495" y="2870452"/>
            <a:ext cx="2150551" cy="142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244" tIns="69244" rIns="69244" bIns="69244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12223C"/>
                </a:solidFill>
                <a:effectLst/>
                <a:uLnTx/>
                <a:uFillTx/>
                <a:latin typeface="Tahoma"/>
                <a:ea typeface="+mn-ea"/>
                <a:cs typeface="Segoe UI" panose="020B0502040204020203" pitchFamily="34" charset="0"/>
                <a:sym typeface="IBM Plex Mono"/>
              </a:rPr>
              <a:t>Сверка и формирование списков подлежащих диспансеризации: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12223C"/>
                </a:solidFill>
                <a:effectLst/>
                <a:uLnTx/>
                <a:uFillTx/>
                <a:latin typeface="Tahoma"/>
                <a:ea typeface="+mn-ea"/>
                <a:cs typeface="Segoe UI" panose="020B0502040204020203" pitchFamily="34" charset="0"/>
                <a:sym typeface="IBM Plex Mono"/>
              </a:rPr>
              <a:t>с разбивкой на 4 группы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12223C"/>
                </a:solidFill>
                <a:effectLst/>
                <a:uLnTx/>
                <a:uFillTx/>
                <a:latin typeface="Tahoma"/>
                <a:ea typeface="+mn-ea"/>
                <a:cs typeface="Segoe UI" panose="020B0502040204020203" pitchFamily="34" charset="0"/>
                <a:sym typeface="IBM Plex Mono"/>
              </a:rPr>
              <a:t>с указанием диапазона дат проведения диспансеризации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12223C"/>
              </a:solidFill>
              <a:effectLst/>
              <a:uLnTx/>
              <a:uFillTx/>
              <a:latin typeface="Tahoma"/>
              <a:ea typeface="+mn-ea"/>
              <a:cs typeface="Segoe UI" panose="020B0502040204020203" pitchFamily="34" charset="0"/>
              <a:sym typeface="IBM Plex Mono"/>
            </a:endParaRPr>
          </a:p>
        </p:txBody>
      </p:sp>
      <p:cxnSp>
        <p:nvCxnSpPr>
          <p:cNvPr id="76" name="Прямая со стрелкой 75">
            <a:extLst>
              <a:ext uri="{FF2B5EF4-FFF2-40B4-BE49-F238E27FC236}">
                <a16:creationId xmlns="" xmlns:a16="http://schemas.microsoft.com/office/drawing/2014/main" id="{4B32063B-EE9F-7042-BCF4-010B0B559130}"/>
              </a:ext>
            </a:extLst>
          </p:cNvPr>
          <p:cNvCxnSpPr>
            <a:cxnSpLocks/>
          </p:cNvCxnSpPr>
          <p:nvPr/>
        </p:nvCxnSpPr>
        <p:spPr>
          <a:xfrm>
            <a:off x="3854450" y="1456466"/>
            <a:ext cx="2360338" cy="0"/>
          </a:xfrm>
          <a:prstGeom prst="straightConnector1">
            <a:avLst/>
          </a:prstGeom>
          <a:noFill/>
          <a:ln w="5715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89" name="Прямоугольник 88">
            <a:extLst>
              <a:ext uri="{FF2B5EF4-FFF2-40B4-BE49-F238E27FC236}">
                <a16:creationId xmlns="" xmlns:a16="http://schemas.microsoft.com/office/drawing/2014/main" id="{080B460C-940D-4B35-8B0E-1F315598DFBF}"/>
              </a:ext>
            </a:extLst>
          </p:cNvPr>
          <p:cNvSpPr/>
          <p:nvPr/>
        </p:nvSpPr>
        <p:spPr>
          <a:xfrm>
            <a:off x="6783227" y="4622963"/>
            <a:ext cx="15317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>
                <a:solidFill>
                  <a:srgbClr val="12223C"/>
                </a:solidFill>
                <a:latin typeface="Tahoma"/>
                <a:cs typeface="Segoe UI" panose="020B0502040204020203" pitchFamily="34" charset="0"/>
              </a:rPr>
              <a:t>Актуализация списков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="" xmlns:a16="http://schemas.microsoft.com/office/drawing/2014/main" id="{BA7C01E8-1817-B148-91DF-8FEF14A7829E}"/>
              </a:ext>
            </a:extLst>
          </p:cNvPr>
          <p:cNvSpPr/>
          <p:nvPr/>
        </p:nvSpPr>
        <p:spPr>
          <a:xfrm>
            <a:off x="9581477" y="2573925"/>
            <a:ext cx="2358974" cy="324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8798" rIns="0" bIns="38798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Segoe UI" panose="020B0502040204020203" pitchFamily="34" charset="0"/>
              </a:rPr>
              <a:t>ТФОМС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="" xmlns:a16="http://schemas.microsoft.com/office/drawing/2014/main" id="{BA7C01E8-1817-B148-91DF-8FEF14A7829E}"/>
              </a:ext>
            </a:extLst>
          </p:cNvPr>
          <p:cNvSpPr/>
          <p:nvPr/>
        </p:nvSpPr>
        <p:spPr>
          <a:xfrm>
            <a:off x="9418969" y="1267140"/>
            <a:ext cx="2358974" cy="324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8798" rIns="0" bIns="38798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Segoe UI" panose="020B0502040204020203" pitchFamily="34" charset="0"/>
              </a:rPr>
              <a:t>СМО</a:t>
            </a:r>
          </a:p>
        </p:txBody>
      </p:sp>
      <p:cxnSp>
        <p:nvCxnSpPr>
          <p:cNvPr id="98" name="Прямая со стрелкой 97">
            <a:extLst>
              <a:ext uri="{FF2B5EF4-FFF2-40B4-BE49-F238E27FC236}">
                <a16:creationId xmlns="" xmlns:a16="http://schemas.microsoft.com/office/drawing/2014/main" id="{4B32063B-EE9F-7042-BCF4-010B0B559130}"/>
              </a:ext>
            </a:extLst>
          </p:cNvPr>
          <p:cNvCxnSpPr>
            <a:cxnSpLocks/>
          </p:cNvCxnSpPr>
          <p:nvPr/>
        </p:nvCxnSpPr>
        <p:spPr>
          <a:xfrm>
            <a:off x="10486995" y="1678720"/>
            <a:ext cx="0" cy="739358"/>
          </a:xfrm>
          <a:prstGeom prst="straightConnector1">
            <a:avLst/>
          </a:prstGeom>
          <a:noFill/>
          <a:ln w="5715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2" name="Прямая со стрелкой 101">
            <a:extLst>
              <a:ext uri="{FF2B5EF4-FFF2-40B4-BE49-F238E27FC236}">
                <a16:creationId xmlns="" xmlns:a16="http://schemas.microsoft.com/office/drawing/2014/main" id="{4B32063B-EE9F-7042-BCF4-010B0B559130}"/>
              </a:ext>
            </a:extLst>
          </p:cNvPr>
          <p:cNvCxnSpPr>
            <a:cxnSpLocks/>
          </p:cNvCxnSpPr>
          <p:nvPr/>
        </p:nvCxnSpPr>
        <p:spPr>
          <a:xfrm>
            <a:off x="10486995" y="3062779"/>
            <a:ext cx="0" cy="707890"/>
          </a:xfrm>
          <a:prstGeom prst="straightConnector1">
            <a:avLst/>
          </a:prstGeom>
          <a:noFill/>
          <a:ln w="5715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41" name="Группа 140"/>
          <p:cNvGrpSpPr/>
          <p:nvPr/>
        </p:nvGrpSpPr>
        <p:grpSpPr>
          <a:xfrm>
            <a:off x="8566614" y="1375559"/>
            <a:ext cx="1083657" cy="237696"/>
            <a:chOff x="8713298" y="1375559"/>
            <a:chExt cx="747019" cy="237696"/>
          </a:xfrm>
        </p:grpSpPr>
        <p:cxnSp>
          <p:nvCxnSpPr>
            <p:cNvPr id="91" name="Прямая со стрелкой 90">
              <a:extLst>
                <a:ext uri="{FF2B5EF4-FFF2-40B4-BE49-F238E27FC236}">
                  <a16:creationId xmlns="" xmlns:a16="http://schemas.microsoft.com/office/drawing/2014/main" id="{4B32063B-EE9F-7042-BCF4-010B0B559130}"/>
                </a:ext>
              </a:extLst>
            </p:cNvPr>
            <p:cNvCxnSpPr>
              <a:cxnSpLocks/>
            </p:cNvCxnSpPr>
            <p:nvPr/>
          </p:nvCxnSpPr>
          <p:spPr>
            <a:xfrm>
              <a:off x="8750599" y="1375559"/>
              <a:ext cx="709718" cy="5837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5">
                  <a:lumMod val="40000"/>
                  <a:lumOff val="6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5" name="Прямая со стрелкой 54">
              <a:extLst>
                <a:ext uri="{FF2B5EF4-FFF2-40B4-BE49-F238E27FC236}">
                  <a16:creationId xmlns="" xmlns:a16="http://schemas.microsoft.com/office/drawing/2014/main" id="{4B32063B-EE9F-7042-BCF4-010B0B5591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13298" y="1613255"/>
              <a:ext cx="747019" cy="0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5">
                  <a:lumMod val="40000"/>
                  <a:lumOff val="6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BA7C01E8-1817-B148-91DF-8FEF14A7829E}"/>
              </a:ext>
            </a:extLst>
          </p:cNvPr>
          <p:cNvSpPr/>
          <p:nvPr/>
        </p:nvSpPr>
        <p:spPr>
          <a:xfrm>
            <a:off x="9589379" y="3770669"/>
            <a:ext cx="2358974" cy="324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8798" rIns="0" bIns="38798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Segoe UI" panose="020B0502040204020203" pitchFamily="34" charset="0"/>
              </a:rPr>
              <a:t>ФФОМС</a:t>
            </a:r>
          </a:p>
        </p:txBody>
      </p:sp>
      <p:sp>
        <p:nvSpPr>
          <p:cNvPr id="67" name="Прямоугольник 42">
            <a:extLst>
              <a:ext uri="{FF2B5EF4-FFF2-40B4-BE49-F238E27FC236}">
                <a16:creationId xmlns="" xmlns:a16="http://schemas.microsoft.com/office/drawing/2014/main" id="{27D6CE08-A82A-4AD3-9931-B61A54E8F350}"/>
              </a:ext>
            </a:extLst>
          </p:cNvPr>
          <p:cNvSpPr/>
          <p:nvPr/>
        </p:nvSpPr>
        <p:spPr>
          <a:xfrm>
            <a:off x="10297125" y="4145035"/>
            <a:ext cx="17678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Реестр подлежащих диспансеризации</a:t>
            </a:r>
          </a:p>
        </p:txBody>
      </p:sp>
      <p:graphicFrame>
        <p:nvGraphicFramePr>
          <p:cNvPr id="68" name="Таблица 67">
            <a:extLst>
              <a:ext uri="{FF2B5EF4-FFF2-40B4-BE49-F238E27FC236}">
                <a16:creationId xmlns="" xmlns:a16="http://schemas.microsoft.com/office/drawing/2014/main" id="{266D8808-5B48-4300-BD6E-176E812F117D}"/>
              </a:ext>
            </a:extLst>
          </p:cNvPr>
          <p:cNvGraphicFramePr>
            <a:graphicFrameLocks noGrp="1"/>
          </p:cNvGraphicFramePr>
          <p:nvPr/>
        </p:nvGraphicFramePr>
        <p:xfrm>
          <a:off x="309850" y="5453605"/>
          <a:ext cx="2592170" cy="6444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2170">
                  <a:extLst>
                    <a:ext uri="{9D8B030D-6E8A-4147-A177-3AD203B41FA5}">
                      <a16:colId xmlns="" xmlns:a16="http://schemas.microsoft.com/office/drawing/2014/main" val="39663727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Группа 1</a:t>
                      </a:r>
                    </a:p>
                  </a:txBody>
                  <a:tcPr marL="61260" marR="61260" marT="30629" marB="306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6745804"/>
                  </a:ext>
                </a:extLst>
              </a:tr>
              <a:tr h="400304"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Перенесшие </a:t>
                      </a:r>
                      <a:r>
                        <a:rPr lang="en-US" sz="10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COVID-19 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</a:t>
                      </a:r>
                      <a:r>
                        <a:rPr lang="ru-RU" sz="105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коморбидными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заболеваниям</a:t>
                      </a:r>
                    </a:p>
                  </a:txBody>
                  <a:tcPr marL="61260" marR="61260" marT="30629" marB="306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6010995"/>
                  </a:ext>
                </a:extLst>
              </a:tr>
            </a:tbl>
          </a:graphicData>
        </a:graphic>
      </p:graphicFrame>
      <p:graphicFrame>
        <p:nvGraphicFramePr>
          <p:cNvPr id="69" name="Таблица 68">
            <a:extLst>
              <a:ext uri="{FF2B5EF4-FFF2-40B4-BE49-F238E27FC236}">
                <a16:creationId xmlns="" xmlns:a16="http://schemas.microsoft.com/office/drawing/2014/main" id="{8C8EAA5B-6B48-4031-8E48-1A6542122E87}"/>
              </a:ext>
            </a:extLst>
          </p:cNvPr>
          <p:cNvGraphicFramePr>
            <a:graphicFrameLocks noGrp="1"/>
          </p:cNvGraphicFramePr>
          <p:nvPr/>
        </p:nvGraphicFramePr>
        <p:xfrm>
          <a:off x="3134616" y="5469331"/>
          <a:ext cx="2720447" cy="6444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0447">
                  <a:extLst>
                    <a:ext uri="{9D8B030D-6E8A-4147-A177-3AD203B41FA5}">
                      <a16:colId xmlns="" xmlns:a16="http://schemas.microsoft.com/office/drawing/2014/main" val="39663727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1200855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Группа 2</a:t>
                      </a:r>
                    </a:p>
                  </a:txBody>
                  <a:tcPr marL="61260" marR="61260" marT="30629" marB="306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6745804"/>
                  </a:ext>
                </a:extLst>
              </a:tr>
              <a:tr h="400304"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Перенесшие </a:t>
                      </a:r>
                      <a:r>
                        <a:rPr lang="en-US" sz="10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COVID-19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60" marR="61260" marT="30629" marB="306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6010995"/>
                  </a:ext>
                </a:extLst>
              </a:tr>
            </a:tbl>
          </a:graphicData>
        </a:graphic>
      </p:graphicFrame>
      <p:graphicFrame>
        <p:nvGraphicFramePr>
          <p:cNvPr id="70" name="Таблица 69">
            <a:extLst>
              <a:ext uri="{FF2B5EF4-FFF2-40B4-BE49-F238E27FC236}">
                <a16:creationId xmlns="" xmlns:a16="http://schemas.microsoft.com/office/drawing/2014/main" id="{E708A72C-9A9B-42BE-AD1B-412279C1FFA0}"/>
              </a:ext>
            </a:extLst>
          </p:cNvPr>
          <p:cNvGraphicFramePr>
            <a:graphicFrameLocks noGrp="1"/>
          </p:cNvGraphicFramePr>
          <p:nvPr/>
        </p:nvGraphicFramePr>
        <p:xfrm>
          <a:off x="6007525" y="5469331"/>
          <a:ext cx="2655629" cy="651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5629">
                  <a:extLst>
                    <a:ext uri="{9D8B030D-6E8A-4147-A177-3AD203B41FA5}">
                      <a16:colId xmlns="" xmlns:a16="http://schemas.microsoft.com/office/drawing/2014/main" val="3966372744"/>
                    </a:ext>
                  </a:extLst>
                </a:gridCol>
              </a:tblGrid>
              <a:tr h="246908">
                <a:tc>
                  <a:txBody>
                    <a:bodyPr/>
                    <a:lstStyle/>
                    <a:p>
                      <a:pPr marL="0" algn="ctr" defTabSz="1200855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Группа 3</a:t>
                      </a:r>
                    </a:p>
                  </a:txBody>
                  <a:tcPr marL="61260" marR="61260" marT="30629" marB="306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6745804"/>
                  </a:ext>
                </a:extLst>
              </a:tr>
              <a:tr h="404847"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посещавшие МО более 2 лет</a:t>
                      </a:r>
                    </a:p>
                  </a:txBody>
                  <a:tcPr marL="61260" marR="61260" marT="30629" marB="306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6010995"/>
                  </a:ext>
                </a:extLst>
              </a:tr>
            </a:tbl>
          </a:graphicData>
        </a:graphic>
      </p:graphicFrame>
      <p:graphicFrame>
        <p:nvGraphicFramePr>
          <p:cNvPr id="71" name="Таблица 70">
            <a:extLst>
              <a:ext uri="{FF2B5EF4-FFF2-40B4-BE49-F238E27FC236}">
                <a16:creationId xmlns="" xmlns:a16="http://schemas.microsoft.com/office/drawing/2014/main" id="{F07B177C-D11B-4D07-BA4A-C0BF339C17AF}"/>
              </a:ext>
            </a:extLst>
          </p:cNvPr>
          <p:cNvGraphicFramePr>
            <a:graphicFrameLocks noGrp="1"/>
          </p:cNvGraphicFramePr>
          <p:nvPr/>
        </p:nvGraphicFramePr>
        <p:xfrm>
          <a:off x="8815616" y="5469331"/>
          <a:ext cx="2473393" cy="607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3393">
                  <a:extLst>
                    <a:ext uri="{9D8B030D-6E8A-4147-A177-3AD203B41FA5}">
                      <a16:colId xmlns="" xmlns:a16="http://schemas.microsoft.com/office/drawing/2014/main" val="3966372744"/>
                    </a:ext>
                  </a:extLst>
                </a:gridCol>
              </a:tblGrid>
              <a:tr h="229100">
                <a:tc>
                  <a:txBody>
                    <a:bodyPr/>
                    <a:lstStyle/>
                    <a:p>
                      <a:pPr marL="0" algn="ctr" defTabSz="1200855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Группа 4</a:t>
                      </a:r>
                    </a:p>
                  </a:txBody>
                  <a:tcPr marL="61260" marR="61260" marT="30629" marB="306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6745804"/>
                  </a:ext>
                </a:extLst>
              </a:tr>
              <a:tr h="363381"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Иные</a:t>
                      </a:r>
                    </a:p>
                  </a:txBody>
                  <a:tcPr marL="61260" marR="61260" marT="30629" marB="306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6010995"/>
                  </a:ext>
                </a:extLst>
              </a:tr>
            </a:tbl>
          </a:graphicData>
        </a:graphic>
      </p:graphicFrame>
      <p:sp>
        <p:nvSpPr>
          <p:cNvPr id="87" name="Прямоугольник 86"/>
          <p:cNvSpPr/>
          <p:nvPr/>
        </p:nvSpPr>
        <p:spPr>
          <a:xfrm>
            <a:off x="10607411" y="1711957"/>
            <a:ext cx="159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6289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43D40"/>
                </a:solidFill>
                <a:effectLst/>
                <a:uLnTx/>
                <a:uFillTx/>
                <a:latin typeface="Tahoma"/>
                <a:ea typeface="+mn-ea"/>
                <a:cs typeface="Segoe UI" panose="020B0502040204020203" pitchFamily="34" charset="0"/>
              </a:rPr>
              <a:t>+ информирование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6289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43D40"/>
                </a:solidFill>
                <a:effectLst/>
                <a:uLnTx/>
                <a:uFillTx/>
                <a:latin typeface="Tahoma"/>
                <a:ea typeface="+mn-ea"/>
                <a:cs typeface="Segoe UI" panose="020B0502040204020203" pitchFamily="34" charset="0"/>
              </a:rPr>
              <a:t>подлежащих </a:t>
            </a:r>
          </a:p>
        </p:txBody>
      </p:sp>
      <p:grpSp>
        <p:nvGrpSpPr>
          <p:cNvPr id="90" name="Группа 89"/>
          <p:cNvGrpSpPr/>
          <p:nvPr/>
        </p:nvGrpSpPr>
        <p:grpSpPr>
          <a:xfrm>
            <a:off x="204078" y="2624576"/>
            <a:ext cx="2884641" cy="1831126"/>
            <a:chOff x="7240886" y="2577549"/>
            <a:chExt cx="3536200" cy="2244726"/>
          </a:xfrm>
        </p:grpSpPr>
        <p:sp>
          <p:nvSpPr>
            <p:cNvPr id="109" name="Скругленный прямоугольник 108">
              <a:extLst>
                <a:ext uri="{FF2B5EF4-FFF2-40B4-BE49-F238E27FC236}">
                  <a16:creationId xmlns="" xmlns:a16="http://schemas.microsoft.com/office/drawing/2014/main" id="{517EA679-243E-3741-8438-597E8893A9AB}"/>
                </a:ext>
              </a:extLst>
            </p:cNvPr>
            <p:cNvSpPr/>
            <p:nvPr/>
          </p:nvSpPr>
          <p:spPr>
            <a:xfrm>
              <a:off x="7240886" y="2577549"/>
              <a:ext cx="3536200" cy="8172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="" xmlns:a16="http://schemas.microsoft.com/office/drawing/2014/main" id="{E96C51B7-86CF-C24C-98EB-E173B1634024}"/>
                </a:ext>
              </a:extLst>
            </p:cNvPr>
            <p:cNvSpPr/>
            <p:nvPr/>
          </p:nvSpPr>
          <p:spPr>
            <a:xfrm>
              <a:off x="8110774" y="2760024"/>
              <a:ext cx="2587392" cy="4772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>
                      <a:lumMod val="75000"/>
                    </a:srgbClr>
                  </a:solidFill>
                  <a:effectLst/>
                  <a:uLnTx/>
                  <a:uFillTx/>
                  <a:latin typeface="Tahoma"/>
                  <a:ea typeface="+mn-ea"/>
                  <a:cs typeface="Segoe UI" panose="020B0502040204020203" pitchFamily="34" charset="0"/>
                </a:rPr>
                <a:t>Федеральный регистр лиц, больных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>
                      <a:lumMod val="75000"/>
                    </a:srgbClr>
                  </a:solidFill>
                  <a:effectLst/>
                  <a:uLnTx/>
                  <a:uFillTx/>
                  <a:latin typeface="Tahoma"/>
                  <a:ea typeface="+mn-ea"/>
                  <a:cs typeface="Segoe UI" panose="020B0502040204020203" pitchFamily="34" charset="0"/>
                </a:rPr>
                <a:t>COVID-19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Segoe UI" panose="020B0502040204020203" pitchFamily="34" charset="0"/>
              </a:endParaRPr>
            </a:p>
          </p:txBody>
        </p:sp>
        <p:pic>
          <p:nvPicPr>
            <p:cNvPr id="101" name="Рисунок 100">
              <a:extLst>
                <a:ext uri="{FF2B5EF4-FFF2-40B4-BE49-F238E27FC236}">
                  <a16:creationId xmlns="" xmlns:a16="http://schemas.microsoft.com/office/drawing/2014/main" id="{1FEBD995-4F91-E04A-A688-1CFDB5258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7474620" y="2715284"/>
              <a:ext cx="596480" cy="578392"/>
            </a:xfrm>
            <a:prstGeom prst="rect">
              <a:avLst/>
            </a:prstGeom>
            <a:noFill/>
          </p:spPr>
        </p:pic>
        <p:sp>
          <p:nvSpPr>
            <p:cNvPr id="103" name="Скругленный прямоугольник 102">
              <a:extLst>
                <a:ext uri="{FF2B5EF4-FFF2-40B4-BE49-F238E27FC236}">
                  <a16:creationId xmlns="" xmlns:a16="http://schemas.microsoft.com/office/drawing/2014/main" id="{517EA679-243E-3741-8438-597E8893A9AB}"/>
                </a:ext>
              </a:extLst>
            </p:cNvPr>
            <p:cNvSpPr/>
            <p:nvPr/>
          </p:nvSpPr>
          <p:spPr>
            <a:xfrm>
              <a:off x="7240886" y="4005035"/>
              <a:ext cx="3536200" cy="8172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="" xmlns:a16="http://schemas.microsoft.com/office/drawing/2014/main" id="{49E80C01-1436-F848-BC83-6FC260DD2071}"/>
                </a:ext>
              </a:extLst>
            </p:cNvPr>
            <p:cNvSpPr/>
            <p:nvPr/>
          </p:nvSpPr>
          <p:spPr>
            <a:xfrm>
              <a:off x="8110774" y="4163236"/>
              <a:ext cx="2587392" cy="4772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>
                      <a:lumMod val="75000"/>
                    </a:srgbClr>
                  </a:solidFill>
                  <a:effectLst/>
                  <a:uLnTx/>
                  <a:uFillTx/>
                  <a:latin typeface="Tahoma"/>
                  <a:ea typeface="+mn-ea"/>
                  <a:cs typeface="Segoe UI" panose="020B0502040204020203" pitchFamily="34" charset="0"/>
                  <a:sym typeface="IBM Plex Mono"/>
                </a:rPr>
                <a:t>ГИС ОМС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>
                      <a:lumMod val="75000"/>
                    </a:srgbClr>
                  </a:solidFill>
                  <a:effectLst/>
                  <a:uLnTx/>
                  <a:uFillTx/>
                  <a:latin typeface="Tahoma"/>
                  <a:ea typeface="+mn-ea"/>
                  <a:cs typeface="Segoe UI" panose="020B0502040204020203" pitchFamily="34" charset="0"/>
                  <a:sym typeface="IBM Plex Mono"/>
                </a:rPr>
                <a:t>Реестр застрахованных</a:t>
              </a:r>
            </a:p>
          </p:txBody>
        </p:sp>
        <p:pic>
          <p:nvPicPr>
            <p:cNvPr id="105" name="Рисунок 104">
              <a:extLst>
                <a:ext uri="{FF2B5EF4-FFF2-40B4-BE49-F238E27FC236}">
                  <a16:creationId xmlns="" xmlns:a16="http://schemas.microsoft.com/office/drawing/2014/main" id="{3E25436A-E733-B445-88EB-F8864ADC4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82387" y="4090092"/>
              <a:ext cx="572267" cy="623572"/>
            </a:xfrm>
            <a:prstGeom prst="rect">
              <a:avLst/>
            </a:prstGeom>
            <a:noFill/>
          </p:spPr>
        </p:pic>
        <p:sp>
          <p:nvSpPr>
            <p:cNvPr id="107" name="Двойная стрелка вверх/вниз 106"/>
            <p:cNvSpPr/>
            <p:nvPr/>
          </p:nvSpPr>
          <p:spPr>
            <a:xfrm>
              <a:off x="8765088" y="3466378"/>
              <a:ext cx="467538" cy="490003"/>
            </a:xfrm>
            <a:prstGeom prst="upDownArrow">
              <a:avLst>
                <a:gd name="adj1" fmla="val 49751"/>
                <a:gd name="adj2" fmla="val 43429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46" y="4708366"/>
            <a:ext cx="252505" cy="252505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46" y="4295260"/>
            <a:ext cx="252505" cy="252505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46" y="3739092"/>
            <a:ext cx="252505" cy="252505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46" y="3240418"/>
            <a:ext cx="252505" cy="2525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392" y="2245315"/>
            <a:ext cx="544721" cy="54472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3251028" y="2531220"/>
            <a:ext cx="0" cy="159115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>
            <a:endCxn id="103" idx="3"/>
          </p:cNvCxnSpPr>
          <p:nvPr/>
        </p:nvCxnSpPr>
        <p:spPr>
          <a:xfrm flipH="1">
            <a:off x="3088719" y="4119681"/>
            <a:ext cx="162309" cy="269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H="1">
            <a:off x="3088719" y="2893860"/>
            <a:ext cx="162309" cy="269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H="1">
            <a:off x="3249256" y="2528528"/>
            <a:ext cx="162309" cy="269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Стрелка вниз 115"/>
          <p:cNvSpPr/>
          <p:nvPr/>
        </p:nvSpPr>
        <p:spPr>
          <a:xfrm>
            <a:off x="4584616" y="2936756"/>
            <a:ext cx="387433" cy="22242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7" name="Овал 116">
            <a:extLst>
              <a:ext uri="{FF2B5EF4-FFF2-40B4-BE49-F238E27FC236}">
                <a16:creationId xmlns="" xmlns:a16="http://schemas.microsoft.com/office/drawing/2014/main" id="{D14E4D30-CB4D-6E4D-9488-DA65E866DBC9}"/>
              </a:ext>
            </a:extLst>
          </p:cNvPr>
          <p:cNvSpPr/>
          <p:nvPr/>
        </p:nvSpPr>
        <p:spPr>
          <a:xfrm>
            <a:off x="6393931" y="1253368"/>
            <a:ext cx="403136" cy="403137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>
                  <a:lumMod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9C86B3D7-FF44-F34B-9265-F892E0468249}"/>
              </a:ext>
            </a:extLst>
          </p:cNvPr>
          <p:cNvCxnSpPr>
            <a:cxnSpLocks/>
          </p:cNvCxnSpPr>
          <p:nvPr/>
        </p:nvCxnSpPr>
        <p:spPr>
          <a:xfrm flipV="1">
            <a:off x="6885197" y="1775339"/>
            <a:ext cx="1462935" cy="1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>
            <a:extLst>
              <a:ext uri="{FF2B5EF4-FFF2-40B4-BE49-F238E27FC236}">
                <a16:creationId xmlns="" xmlns:a16="http://schemas.microsoft.com/office/drawing/2014/main" id="{9C86B3D7-FF44-F34B-9265-F892E0468249}"/>
              </a:ext>
            </a:extLst>
          </p:cNvPr>
          <p:cNvCxnSpPr>
            <a:cxnSpLocks/>
          </p:cNvCxnSpPr>
          <p:nvPr/>
        </p:nvCxnSpPr>
        <p:spPr>
          <a:xfrm flipV="1">
            <a:off x="10376003" y="1594757"/>
            <a:ext cx="1462935" cy="1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>
            <a:extLst>
              <a:ext uri="{FF2B5EF4-FFF2-40B4-BE49-F238E27FC236}">
                <a16:creationId xmlns="" xmlns:a16="http://schemas.microsoft.com/office/drawing/2014/main" id="{9C86B3D7-FF44-F34B-9265-F892E0468249}"/>
              </a:ext>
            </a:extLst>
          </p:cNvPr>
          <p:cNvCxnSpPr>
            <a:cxnSpLocks/>
          </p:cNvCxnSpPr>
          <p:nvPr/>
        </p:nvCxnSpPr>
        <p:spPr>
          <a:xfrm flipV="1">
            <a:off x="10376003" y="2919119"/>
            <a:ext cx="1462935" cy="1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>
            <a:extLst>
              <a:ext uri="{FF2B5EF4-FFF2-40B4-BE49-F238E27FC236}">
                <a16:creationId xmlns="" xmlns:a16="http://schemas.microsoft.com/office/drawing/2014/main" id="{9C86B3D7-FF44-F34B-9265-F892E0468249}"/>
              </a:ext>
            </a:extLst>
          </p:cNvPr>
          <p:cNvCxnSpPr>
            <a:cxnSpLocks/>
          </p:cNvCxnSpPr>
          <p:nvPr/>
        </p:nvCxnSpPr>
        <p:spPr>
          <a:xfrm flipV="1">
            <a:off x="10376003" y="4109786"/>
            <a:ext cx="1462935" cy="1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Овал 125"/>
          <p:cNvSpPr/>
          <p:nvPr/>
        </p:nvSpPr>
        <p:spPr>
          <a:xfrm rot="10800000" flipH="1">
            <a:off x="7200342" y="2113424"/>
            <a:ext cx="757382" cy="73357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43D4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137" y="2281624"/>
            <a:ext cx="425139" cy="425139"/>
          </a:xfrm>
          <a:prstGeom prst="rect">
            <a:avLst/>
          </a:prstGeom>
        </p:spPr>
      </p:pic>
      <p:cxnSp>
        <p:nvCxnSpPr>
          <p:cNvPr id="127" name="Прямая соединительная линия 126"/>
          <p:cNvCxnSpPr>
            <a:endCxn id="72" idx="2"/>
          </p:cNvCxnSpPr>
          <p:nvPr/>
        </p:nvCxnSpPr>
        <p:spPr>
          <a:xfrm flipV="1">
            <a:off x="7596060" y="5252065"/>
            <a:ext cx="0" cy="21726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flipH="1">
            <a:off x="1646399" y="5334015"/>
            <a:ext cx="839317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flipV="1">
            <a:off x="10039577" y="5334015"/>
            <a:ext cx="0" cy="1353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flipV="1">
            <a:off x="4494839" y="5334015"/>
            <a:ext cx="0" cy="1353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flipV="1">
            <a:off x="1659724" y="5334015"/>
            <a:ext cx="0" cy="1353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82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>
            <a:extLst>
              <a:ext uri="{FF2B5EF4-FFF2-40B4-BE49-F238E27FC236}">
                <a16:creationId xmlns="" xmlns:a16="http://schemas.microsoft.com/office/drawing/2014/main" id="{CDE2D1B2-FFFF-8C40-B545-C86FE7BDD417}"/>
              </a:ext>
            </a:extLst>
          </p:cNvPr>
          <p:cNvSpPr/>
          <p:nvPr/>
        </p:nvSpPr>
        <p:spPr>
          <a:xfrm>
            <a:off x="8260650" y="3267539"/>
            <a:ext cx="3072398" cy="1057884"/>
          </a:xfrm>
          <a:prstGeom prst="roundRect">
            <a:avLst>
              <a:gd name="adj" fmla="val 12282"/>
            </a:avLst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9" b="0" i="0" u="none" strike="noStrike" kern="0" cap="none" spc="0" normalizeH="0" baseline="0" noProof="0" dirty="0">
              <a:ln>
                <a:noFill/>
              </a:ln>
              <a:solidFill>
                <a:srgbClr val="12223C"/>
              </a:solidFill>
              <a:effectLst/>
              <a:uLnTx/>
              <a:uFillTx/>
              <a:latin typeface="Tahoma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3" name="Скругленный прямоугольник 72">
            <a:extLst>
              <a:ext uri="{FF2B5EF4-FFF2-40B4-BE49-F238E27FC236}">
                <a16:creationId xmlns="" xmlns:a16="http://schemas.microsoft.com/office/drawing/2014/main" id="{CDE2D1B2-FFFF-8C40-B545-C86FE7BDD417}"/>
              </a:ext>
            </a:extLst>
          </p:cNvPr>
          <p:cNvSpPr/>
          <p:nvPr/>
        </p:nvSpPr>
        <p:spPr>
          <a:xfrm>
            <a:off x="8260650" y="1438574"/>
            <a:ext cx="3072398" cy="1166396"/>
          </a:xfrm>
          <a:prstGeom prst="roundRect">
            <a:avLst>
              <a:gd name="adj" fmla="val 12282"/>
            </a:avLst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9" b="0" i="0" u="none" strike="noStrike" kern="0" cap="none" spc="0" normalizeH="0" baseline="0" noProof="0" dirty="0">
              <a:ln>
                <a:noFill/>
              </a:ln>
              <a:solidFill>
                <a:srgbClr val="12223C"/>
              </a:solidFill>
              <a:effectLst/>
              <a:uLnTx/>
              <a:uFillTx/>
              <a:latin typeface="Tahoma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РЕАЛИЗАЦИЯ УГЛУБЛЕННОЙ ПРОГРАММЫ ПРОФИЛАКТИЧЕСКОГО МЕДИЦИНСКОГО ОСМОТРА И ДИСПАНСЕРИЗАЦИИ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1200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Прямоугольник с двумя скругленными соседними углами 4">
            <a:extLst>
              <a:ext uri="{FF2B5EF4-FFF2-40B4-BE49-F238E27FC236}">
                <a16:creationId xmlns="" xmlns:a16="http://schemas.microsoft.com/office/drawing/2014/main" id="{5B1739CF-8FB6-254D-8BD8-5F4BC666B7DF}"/>
              </a:ext>
            </a:extLst>
          </p:cNvPr>
          <p:cNvSpPr/>
          <p:nvPr/>
        </p:nvSpPr>
        <p:spPr>
          <a:xfrm rot="5400000">
            <a:off x="2189029" y="-299445"/>
            <a:ext cx="3344726" cy="6442102"/>
          </a:xfrm>
          <a:prstGeom prst="round2SameRect">
            <a:avLst>
              <a:gd name="adj1" fmla="val 9832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548" tIns="49274" rIns="98548" bIns="492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4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2AFEC9D7-5F14-F540-90A3-FCA08C72C450}"/>
              </a:ext>
            </a:extLst>
          </p:cNvPr>
          <p:cNvSpPr/>
          <p:nvPr/>
        </p:nvSpPr>
        <p:spPr>
          <a:xfrm>
            <a:off x="4124149" y="3087739"/>
            <a:ext cx="2689593" cy="332279"/>
          </a:xfrm>
          <a:prstGeom prst="roundRect">
            <a:avLst>
              <a:gd name="adj" fmla="val 10032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69244" tIns="69244" rIns="69244" bIns="69244" rtlCol="0" anchor="ctr" anchorCtr="0">
            <a:spAutoFit/>
          </a:bodyPr>
          <a:lstStyle/>
          <a:p>
            <a:pPr marL="864000" lvl="0">
              <a:buClr>
                <a:srgbClr val="000000"/>
              </a:buClr>
              <a:buSzPts val="3300"/>
              <a:defRPr/>
            </a:pPr>
            <a:r>
              <a:rPr lang="en-US" sz="1132" b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  <a:sym typeface="IBM Plex Mono"/>
              </a:rPr>
              <a:t>2</a:t>
            </a:r>
            <a:r>
              <a:rPr lang="ru-RU" sz="1132" b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  <a:sym typeface="IBM Plex Mono"/>
              </a:rPr>
              <a:t> группа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825A614B-B116-F641-A87E-D199398995C9}"/>
              </a:ext>
            </a:extLst>
          </p:cNvPr>
          <p:cNvSpPr/>
          <p:nvPr/>
        </p:nvSpPr>
        <p:spPr>
          <a:xfrm>
            <a:off x="4124149" y="3575746"/>
            <a:ext cx="2689593" cy="344428"/>
          </a:xfrm>
          <a:prstGeom prst="roundRect">
            <a:avLst>
              <a:gd name="adj" fmla="val 15617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69244" tIns="69244" rIns="69244" bIns="69244" rtlCol="0" anchor="ctr" anchorCtr="0">
            <a:spAutoFit/>
          </a:bodyPr>
          <a:lstStyle/>
          <a:p>
            <a:pPr marL="864000" lvl="0">
              <a:buClr>
                <a:srgbClr val="000000"/>
              </a:buClr>
              <a:buSzPts val="3300"/>
              <a:defRPr/>
            </a:pPr>
            <a:r>
              <a:rPr lang="en-US" sz="1132" b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  <a:sym typeface="IBM Plex Mono"/>
              </a:rPr>
              <a:t>3A</a:t>
            </a:r>
            <a:r>
              <a:rPr lang="ru-RU" sz="1132" b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  <a:sym typeface="IBM Plex Mono"/>
              </a:rPr>
              <a:t> группа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2A3B2D50-57F8-8044-91D9-79BF922C40D4}"/>
              </a:ext>
            </a:extLst>
          </p:cNvPr>
          <p:cNvSpPr>
            <a:spLocks/>
          </p:cNvSpPr>
          <p:nvPr/>
        </p:nvSpPr>
        <p:spPr>
          <a:xfrm>
            <a:off x="4124148" y="2557489"/>
            <a:ext cx="2689593" cy="347465"/>
          </a:xfrm>
          <a:prstGeom prst="roundRect">
            <a:avLst>
              <a:gd name="adj" fmla="val 17869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69244" tIns="69244" rIns="69244" bIns="69244" rtlCol="0" anchor="ctr" anchorCtr="0">
            <a:spAutoFit/>
          </a:bodyPr>
          <a:lstStyle/>
          <a:p>
            <a:pPr marL="8640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Tx/>
              <a:buNone/>
              <a:tabLst/>
              <a:defRPr/>
            </a:pPr>
            <a:r>
              <a:rPr lang="en-US" sz="1132" b="1" noProof="0" dirty="0">
                <a:solidFill>
                  <a:schemeClr val="accent1">
                    <a:lumMod val="75000"/>
                  </a:schemeClr>
                </a:solidFill>
                <a:latin typeface="Tahoma"/>
                <a:cs typeface="Segoe UI" panose="020B0502040204020203" pitchFamily="34" charset="0"/>
                <a:sym typeface="IBM Plex Mono"/>
              </a:rPr>
              <a:t>1</a:t>
            </a:r>
            <a:r>
              <a:rPr lang="ru-RU" sz="1132" b="1" noProof="0" dirty="0">
                <a:solidFill>
                  <a:schemeClr val="accent1">
                    <a:lumMod val="75000"/>
                  </a:schemeClr>
                </a:solidFill>
                <a:latin typeface="Tahoma"/>
                <a:cs typeface="Segoe UI" panose="020B0502040204020203" pitchFamily="34" charset="0"/>
                <a:sym typeface="IBM Plex Mono"/>
              </a:rPr>
              <a:t> группа</a:t>
            </a:r>
            <a:endParaRPr kumimoji="0" lang="ru-RU" sz="1132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ahoma"/>
              <a:cs typeface="Segoe UI" panose="020B0502040204020203" pitchFamily="34" charset="0"/>
              <a:sym typeface="IBM Plex Mono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455AC411-3C72-034B-9EAF-682D4B943D4D}"/>
              </a:ext>
            </a:extLst>
          </p:cNvPr>
          <p:cNvSpPr/>
          <p:nvPr/>
        </p:nvSpPr>
        <p:spPr>
          <a:xfrm>
            <a:off x="4124149" y="4030606"/>
            <a:ext cx="2689593" cy="344428"/>
          </a:xfrm>
          <a:prstGeom prst="roundRect">
            <a:avLst>
              <a:gd name="adj" fmla="val 15746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69244" tIns="69244" rIns="69244" bIns="69244" rtlCol="0" anchor="ctr" anchorCtr="0">
            <a:spAutoFit/>
          </a:bodyPr>
          <a:lstStyle/>
          <a:p>
            <a:pPr marL="864000" lvl="0">
              <a:buClr>
                <a:srgbClr val="000000"/>
              </a:buClr>
              <a:buSzPts val="3300"/>
              <a:defRPr/>
            </a:pPr>
            <a:r>
              <a:rPr lang="en-US" sz="1132" b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  <a:sym typeface="IBM Plex Mono"/>
              </a:rPr>
              <a:t>3</a:t>
            </a:r>
            <a:r>
              <a:rPr lang="ru-RU" sz="1132" b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  <a:sym typeface="IBM Plex Mono"/>
              </a:rPr>
              <a:t>Б группа</a:t>
            </a:r>
          </a:p>
        </p:txBody>
      </p:sp>
      <p:sp>
        <p:nvSpPr>
          <p:cNvPr id="12" name="Прямоугольник с двумя скругленными соседними углами 11">
            <a:extLst>
              <a:ext uri="{FF2B5EF4-FFF2-40B4-BE49-F238E27FC236}">
                <a16:creationId xmlns="" xmlns:a16="http://schemas.microsoft.com/office/drawing/2014/main" id="{A71E088A-C720-174F-87FB-C2785FC6DF41}"/>
              </a:ext>
            </a:extLst>
          </p:cNvPr>
          <p:cNvSpPr/>
          <p:nvPr/>
        </p:nvSpPr>
        <p:spPr>
          <a:xfrm>
            <a:off x="4124149" y="1492548"/>
            <a:ext cx="2766300" cy="806447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96C51B7-86CF-C24C-98EB-E173B1634024}"/>
              </a:ext>
            </a:extLst>
          </p:cNvPr>
          <p:cNvSpPr/>
          <p:nvPr/>
        </p:nvSpPr>
        <p:spPr>
          <a:xfrm>
            <a:off x="4754887" y="1658285"/>
            <a:ext cx="1888702" cy="477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noProof="0" dirty="0">
                <a:solidFill>
                  <a:prstClr val="white"/>
                </a:solidFill>
                <a:latin typeface="Tahoma"/>
                <a:cs typeface="Segoe UI" panose="020B0502040204020203" pitchFamily="34" charset="0"/>
              </a:rPr>
              <a:t>Определение групп здоровья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517EA679-243E-3741-8438-597E8893A9AB}"/>
              </a:ext>
            </a:extLst>
          </p:cNvPr>
          <p:cNvSpPr/>
          <p:nvPr/>
        </p:nvSpPr>
        <p:spPr>
          <a:xfrm>
            <a:off x="921817" y="1989127"/>
            <a:ext cx="2884641" cy="66666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E96C51B7-86CF-C24C-98EB-E173B1634024}"/>
              </a:ext>
            </a:extLst>
          </p:cNvPr>
          <p:cNvSpPr/>
          <p:nvPr/>
        </p:nvSpPr>
        <p:spPr>
          <a:xfrm>
            <a:off x="1631425" y="2137980"/>
            <a:ext cx="2110655" cy="389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200" b="1" dirty="0">
                <a:solidFill>
                  <a:srgbClr val="0070C0">
                    <a:lumMod val="75000"/>
                  </a:srgbClr>
                </a:solidFill>
                <a:cs typeface="Segoe UI" panose="020B0502040204020203" pitchFamily="34" charset="0"/>
              </a:rPr>
              <a:t>Профилактический медицинский осмотр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="" xmlns:a16="http://schemas.microsoft.com/office/drawing/2014/main" id="{517EA679-243E-3741-8438-597E8893A9AB}"/>
              </a:ext>
            </a:extLst>
          </p:cNvPr>
          <p:cNvSpPr/>
          <p:nvPr/>
        </p:nvSpPr>
        <p:spPr>
          <a:xfrm>
            <a:off x="921817" y="3153593"/>
            <a:ext cx="2884641" cy="66666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49E80C01-1436-F848-BC83-6FC260DD2071}"/>
              </a:ext>
            </a:extLst>
          </p:cNvPr>
          <p:cNvSpPr/>
          <p:nvPr/>
        </p:nvSpPr>
        <p:spPr>
          <a:xfrm>
            <a:off x="1631425" y="3282645"/>
            <a:ext cx="2110655" cy="389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200" b="1" dirty="0">
                <a:solidFill>
                  <a:srgbClr val="0070C0">
                    <a:lumMod val="75000"/>
                  </a:srgbClr>
                </a:solidFill>
                <a:cs typeface="Segoe UI" panose="020B0502040204020203" pitchFamily="34" charset="0"/>
              </a:rPr>
              <a:t>Диспансеризация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710" y="4072917"/>
            <a:ext cx="252505" cy="25250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710" y="3631236"/>
            <a:ext cx="252505" cy="2525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710" y="3103643"/>
            <a:ext cx="252505" cy="2525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710" y="2604969"/>
            <a:ext cx="252505" cy="25250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31" y="1609866"/>
            <a:ext cx="544721" cy="544721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 flipV="1">
            <a:off x="3968767" y="1895771"/>
            <a:ext cx="0" cy="159115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18" idx="3"/>
          </p:cNvCxnSpPr>
          <p:nvPr/>
        </p:nvCxnSpPr>
        <p:spPr>
          <a:xfrm flipH="1">
            <a:off x="3806458" y="3484232"/>
            <a:ext cx="162309" cy="269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3806458" y="2258411"/>
            <a:ext cx="162309" cy="269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3966995" y="1893079"/>
            <a:ext cx="162309" cy="269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трелка вниз 30"/>
          <p:cNvSpPr/>
          <p:nvPr/>
        </p:nvSpPr>
        <p:spPr>
          <a:xfrm>
            <a:off x="5302355" y="2301307"/>
            <a:ext cx="387433" cy="22242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7" name="Freeform 5"/>
          <p:cNvSpPr>
            <a:spLocks noEditPoints="1"/>
          </p:cNvSpPr>
          <p:nvPr/>
        </p:nvSpPr>
        <p:spPr bwMode="auto">
          <a:xfrm>
            <a:off x="1249309" y="2099989"/>
            <a:ext cx="396478" cy="444936"/>
          </a:xfrm>
          <a:custGeom>
            <a:avLst/>
            <a:gdLst>
              <a:gd name="T0" fmla="*/ 1683 w 2160"/>
              <a:gd name="T1" fmla="*/ 75 h 2424"/>
              <a:gd name="T2" fmla="*/ 862 w 2160"/>
              <a:gd name="T3" fmla="*/ 2 h 2424"/>
              <a:gd name="T4" fmla="*/ 1281 w 2160"/>
              <a:gd name="T5" fmla="*/ 71 h 2424"/>
              <a:gd name="T6" fmla="*/ 1211 w 2160"/>
              <a:gd name="T7" fmla="*/ 312 h 2424"/>
              <a:gd name="T8" fmla="*/ 629 w 2160"/>
              <a:gd name="T9" fmla="*/ 264 h 2424"/>
              <a:gd name="T10" fmla="*/ 729 w 2160"/>
              <a:gd name="T11" fmla="*/ 65 h 2424"/>
              <a:gd name="T12" fmla="*/ 608 w 2160"/>
              <a:gd name="T13" fmla="*/ 0 h 2424"/>
              <a:gd name="T14" fmla="*/ 64 w 2160"/>
              <a:gd name="T15" fmla="*/ 111 h 2424"/>
              <a:gd name="T16" fmla="*/ 30 w 2160"/>
              <a:gd name="T17" fmla="*/ 2346 h 2424"/>
              <a:gd name="T18" fmla="*/ 1685 w 2160"/>
              <a:gd name="T19" fmla="*/ 2423 h 2424"/>
              <a:gd name="T20" fmla="*/ 1992 w 2160"/>
              <a:gd name="T21" fmla="*/ 2328 h 2424"/>
              <a:gd name="T22" fmla="*/ 2160 w 2160"/>
              <a:gd name="T23" fmla="*/ 2004 h 2424"/>
              <a:gd name="T24" fmla="*/ 2076 w 2160"/>
              <a:gd name="T25" fmla="*/ 1719 h 2424"/>
              <a:gd name="T26" fmla="*/ 1825 w 2160"/>
              <a:gd name="T27" fmla="*/ 1547 h 2424"/>
              <a:gd name="T28" fmla="*/ 1229 w 2160"/>
              <a:gd name="T29" fmla="*/ 383 h 2424"/>
              <a:gd name="T30" fmla="*/ 1607 w 2160"/>
              <a:gd name="T31" fmla="*/ 1455 h 2424"/>
              <a:gd name="T32" fmla="*/ 1581 w 2160"/>
              <a:gd name="T33" fmla="*/ 260 h 2424"/>
              <a:gd name="T34" fmla="*/ 1723 w 2160"/>
              <a:gd name="T35" fmla="*/ 173 h 2424"/>
              <a:gd name="T36" fmla="*/ 1625 w 2160"/>
              <a:gd name="T37" fmla="*/ 1542 h 2424"/>
              <a:gd name="T38" fmla="*/ 1335 w 2160"/>
              <a:gd name="T39" fmla="*/ 1748 h 2424"/>
              <a:gd name="T40" fmla="*/ 1286 w 2160"/>
              <a:gd name="T41" fmla="*/ 2097 h 2424"/>
              <a:gd name="T42" fmla="*/ 95 w 2160"/>
              <a:gd name="T43" fmla="*/ 2314 h 2424"/>
              <a:gd name="T44" fmla="*/ 102 w 2160"/>
              <a:gd name="T45" fmla="*/ 173 h 2424"/>
              <a:gd name="T46" fmla="*/ 244 w 2160"/>
              <a:gd name="T47" fmla="*/ 260 h 2424"/>
              <a:gd name="T48" fmla="*/ 232 w 2160"/>
              <a:gd name="T49" fmla="*/ 2233 h 2424"/>
              <a:gd name="T50" fmla="*/ 1685 w 2160"/>
              <a:gd name="T51" fmla="*/ 2352 h 2424"/>
              <a:gd name="T52" fmla="*/ 1602 w 2160"/>
              <a:gd name="T53" fmla="*/ 2181 h 2424"/>
              <a:gd name="T54" fmla="*/ 1857 w 2160"/>
              <a:gd name="T55" fmla="*/ 2198 h 2424"/>
              <a:gd name="T56" fmla="*/ 1715 w 2160"/>
              <a:gd name="T57" fmla="*/ 2353 h 2424"/>
              <a:gd name="T58" fmla="*/ 1736 w 2160"/>
              <a:gd name="T59" fmla="*/ 2085 h 2424"/>
              <a:gd name="T60" fmla="*/ 1451 w 2160"/>
              <a:gd name="T61" fmla="*/ 2215 h 2424"/>
              <a:gd name="T62" fmla="*/ 1341 w 2160"/>
              <a:gd name="T63" fmla="*/ 1997 h 2424"/>
              <a:gd name="T64" fmla="*/ 1438 w 2160"/>
              <a:gd name="T65" fmla="*/ 1727 h 2424"/>
              <a:gd name="T66" fmla="*/ 1715 w 2160"/>
              <a:gd name="T67" fmla="*/ 1605 h 2424"/>
              <a:gd name="T68" fmla="*/ 1980 w 2160"/>
              <a:gd name="T69" fmla="*/ 1714 h 2424"/>
              <a:gd name="T70" fmla="*/ 2089 w 2160"/>
              <a:gd name="T71" fmla="*/ 1979 h 2424"/>
              <a:gd name="T72" fmla="*/ 1991 w 2160"/>
              <a:gd name="T73" fmla="*/ 2231 h 2424"/>
              <a:gd name="T74" fmla="*/ 990 w 2160"/>
              <a:gd name="T75" fmla="*/ 1159 h 2424"/>
              <a:gd name="T76" fmla="*/ 1224 w 2160"/>
              <a:gd name="T77" fmla="*/ 814 h 2424"/>
              <a:gd name="T78" fmla="*/ 990 w 2160"/>
              <a:gd name="T79" fmla="*/ 555 h 2424"/>
              <a:gd name="T80" fmla="*/ 650 w 2160"/>
              <a:gd name="T81" fmla="*/ 752 h 2424"/>
              <a:gd name="T82" fmla="*/ 663 w 2160"/>
              <a:gd name="T83" fmla="*/ 963 h 2424"/>
              <a:gd name="T84" fmla="*/ 949 w 2160"/>
              <a:gd name="T85" fmla="*/ 781 h 2424"/>
              <a:gd name="T86" fmla="*/ 952 w 2160"/>
              <a:gd name="T87" fmla="*/ 923 h 2424"/>
              <a:gd name="T88" fmla="*/ 450 w 2160"/>
              <a:gd name="T89" fmla="*/ 1595 h 2424"/>
              <a:gd name="T90" fmla="*/ 1322 w 2160"/>
              <a:gd name="T91" fmla="*/ 1527 h 2424"/>
              <a:gd name="T92" fmla="*/ 425 w 2160"/>
              <a:gd name="T93" fmla="*/ 1585 h 2424"/>
              <a:gd name="T94" fmla="*/ 1422 w 2160"/>
              <a:gd name="T95" fmla="*/ 1347 h 2424"/>
              <a:gd name="T96" fmla="*/ 416 w 2160"/>
              <a:gd name="T97" fmla="*/ 1340 h 2424"/>
              <a:gd name="T98" fmla="*/ 1652 w 2160"/>
              <a:gd name="T99" fmla="*/ 1702 h 2424"/>
              <a:gd name="T100" fmla="*/ 1564 w 2160"/>
              <a:gd name="T101" fmla="*/ 1915 h 2424"/>
              <a:gd name="T102" fmla="*/ 1779 w 2160"/>
              <a:gd name="T103" fmla="*/ 2001 h 2424"/>
              <a:gd name="T104" fmla="*/ 1865 w 2160"/>
              <a:gd name="T105" fmla="*/ 1788 h 2424"/>
              <a:gd name="T106" fmla="*/ 1697 w 2160"/>
              <a:gd name="T107" fmla="*/ 1941 h 2424"/>
              <a:gd name="T108" fmla="*/ 1625 w 2160"/>
              <a:gd name="T109" fmla="*/ 1833 h 2424"/>
              <a:gd name="T110" fmla="*/ 1734 w 2160"/>
              <a:gd name="T111" fmla="*/ 1761 h 2424"/>
              <a:gd name="T112" fmla="*/ 1805 w 2160"/>
              <a:gd name="T113" fmla="*/ 1870 h 2424"/>
              <a:gd name="T114" fmla="*/ 1103 w 2160"/>
              <a:gd name="T115" fmla="*/ 2022 h 2424"/>
              <a:gd name="T116" fmla="*/ 1110 w 2160"/>
              <a:gd name="T117" fmla="*/ 1952 h 2424"/>
              <a:gd name="T118" fmla="*/ 431 w 2160"/>
              <a:gd name="T119" fmla="*/ 2016 h 2424"/>
              <a:gd name="T120" fmla="*/ 1208 w 2160"/>
              <a:gd name="T121" fmla="*/ 1766 h 2424"/>
              <a:gd name="T122" fmla="*/ 414 w 2160"/>
              <a:gd name="T123" fmla="*/ 1773 h 2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60" h="2424">
                <a:moveTo>
                  <a:pt x="1825" y="1547"/>
                </a:moveTo>
                <a:lnTo>
                  <a:pt x="1825" y="249"/>
                </a:lnTo>
                <a:lnTo>
                  <a:pt x="1825" y="249"/>
                </a:lnTo>
                <a:lnTo>
                  <a:pt x="1824" y="231"/>
                </a:lnTo>
                <a:lnTo>
                  <a:pt x="1821" y="213"/>
                </a:lnTo>
                <a:lnTo>
                  <a:pt x="1817" y="195"/>
                </a:lnTo>
                <a:lnTo>
                  <a:pt x="1811" y="180"/>
                </a:lnTo>
                <a:lnTo>
                  <a:pt x="1804" y="165"/>
                </a:lnTo>
                <a:lnTo>
                  <a:pt x="1794" y="149"/>
                </a:lnTo>
                <a:lnTo>
                  <a:pt x="1785" y="136"/>
                </a:lnTo>
                <a:lnTo>
                  <a:pt x="1773" y="123"/>
                </a:lnTo>
                <a:lnTo>
                  <a:pt x="1760" y="111"/>
                </a:lnTo>
                <a:lnTo>
                  <a:pt x="1747" y="102"/>
                </a:lnTo>
                <a:lnTo>
                  <a:pt x="1731" y="92"/>
                </a:lnTo>
                <a:lnTo>
                  <a:pt x="1716" y="85"/>
                </a:lnTo>
                <a:lnTo>
                  <a:pt x="1701" y="79"/>
                </a:lnTo>
                <a:lnTo>
                  <a:pt x="1683" y="75"/>
                </a:lnTo>
                <a:lnTo>
                  <a:pt x="1665" y="72"/>
                </a:lnTo>
                <a:lnTo>
                  <a:pt x="1647" y="71"/>
                </a:lnTo>
                <a:lnTo>
                  <a:pt x="1363" y="71"/>
                </a:lnTo>
                <a:lnTo>
                  <a:pt x="1363" y="71"/>
                </a:lnTo>
                <a:lnTo>
                  <a:pt x="1359" y="57"/>
                </a:lnTo>
                <a:lnTo>
                  <a:pt x="1354" y="43"/>
                </a:lnTo>
                <a:lnTo>
                  <a:pt x="1345" y="31"/>
                </a:lnTo>
                <a:lnTo>
                  <a:pt x="1335" y="20"/>
                </a:lnTo>
                <a:lnTo>
                  <a:pt x="1324" y="12"/>
                </a:lnTo>
                <a:lnTo>
                  <a:pt x="1310" y="6"/>
                </a:lnTo>
                <a:lnTo>
                  <a:pt x="1296" y="1"/>
                </a:lnTo>
                <a:lnTo>
                  <a:pt x="1288" y="0"/>
                </a:lnTo>
                <a:lnTo>
                  <a:pt x="1281" y="0"/>
                </a:lnTo>
                <a:lnTo>
                  <a:pt x="875" y="0"/>
                </a:lnTo>
                <a:lnTo>
                  <a:pt x="875" y="0"/>
                </a:lnTo>
                <a:lnTo>
                  <a:pt x="868" y="1"/>
                </a:lnTo>
                <a:lnTo>
                  <a:pt x="862" y="2"/>
                </a:lnTo>
                <a:lnTo>
                  <a:pt x="856" y="6"/>
                </a:lnTo>
                <a:lnTo>
                  <a:pt x="850" y="11"/>
                </a:lnTo>
                <a:lnTo>
                  <a:pt x="847" y="15"/>
                </a:lnTo>
                <a:lnTo>
                  <a:pt x="843" y="21"/>
                </a:lnTo>
                <a:lnTo>
                  <a:pt x="841" y="28"/>
                </a:lnTo>
                <a:lnTo>
                  <a:pt x="840" y="36"/>
                </a:lnTo>
                <a:lnTo>
                  <a:pt x="840" y="36"/>
                </a:lnTo>
                <a:lnTo>
                  <a:pt x="841" y="43"/>
                </a:lnTo>
                <a:lnTo>
                  <a:pt x="843" y="50"/>
                </a:lnTo>
                <a:lnTo>
                  <a:pt x="847" y="56"/>
                </a:lnTo>
                <a:lnTo>
                  <a:pt x="850" y="60"/>
                </a:lnTo>
                <a:lnTo>
                  <a:pt x="856" y="65"/>
                </a:lnTo>
                <a:lnTo>
                  <a:pt x="862" y="69"/>
                </a:lnTo>
                <a:lnTo>
                  <a:pt x="868" y="70"/>
                </a:lnTo>
                <a:lnTo>
                  <a:pt x="875" y="71"/>
                </a:lnTo>
                <a:lnTo>
                  <a:pt x="1281" y="71"/>
                </a:lnTo>
                <a:lnTo>
                  <a:pt x="1281" y="71"/>
                </a:lnTo>
                <a:lnTo>
                  <a:pt x="1285" y="72"/>
                </a:lnTo>
                <a:lnTo>
                  <a:pt x="1290" y="75"/>
                </a:lnTo>
                <a:lnTo>
                  <a:pt x="1292" y="78"/>
                </a:lnTo>
                <a:lnTo>
                  <a:pt x="1293" y="83"/>
                </a:lnTo>
                <a:lnTo>
                  <a:pt x="1293" y="178"/>
                </a:lnTo>
                <a:lnTo>
                  <a:pt x="1293" y="178"/>
                </a:lnTo>
                <a:lnTo>
                  <a:pt x="1292" y="193"/>
                </a:lnTo>
                <a:lnTo>
                  <a:pt x="1290" y="208"/>
                </a:lnTo>
                <a:lnTo>
                  <a:pt x="1286" y="224"/>
                </a:lnTo>
                <a:lnTo>
                  <a:pt x="1280" y="238"/>
                </a:lnTo>
                <a:lnTo>
                  <a:pt x="1274" y="251"/>
                </a:lnTo>
                <a:lnTo>
                  <a:pt x="1266" y="264"/>
                </a:lnTo>
                <a:lnTo>
                  <a:pt x="1258" y="276"/>
                </a:lnTo>
                <a:lnTo>
                  <a:pt x="1247" y="286"/>
                </a:lnTo>
                <a:lnTo>
                  <a:pt x="1236" y="296"/>
                </a:lnTo>
                <a:lnTo>
                  <a:pt x="1224" y="305"/>
                </a:lnTo>
                <a:lnTo>
                  <a:pt x="1211" y="312"/>
                </a:lnTo>
                <a:lnTo>
                  <a:pt x="1198" y="320"/>
                </a:lnTo>
                <a:lnTo>
                  <a:pt x="1184" y="324"/>
                </a:lnTo>
                <a:lnTo>
                  <a:pt x="1170" y="328"/>
                </a:lnTo>
                <a:lnTo>
                  <a:pt x="1155" y="330"/>
                </a:lnTo>
                <a:lnTo>
                  <a:pt x="1139" y="331"/>
                </a:lnTo>
                <a:lnTo>
                  <a:pt x="757" y="331"/>
                </a:lnTo>
                <a:lnTo>
                  <a:pt x="757" y="331"/>
                </a:lnTo>
                <a:lnTo>
                  <a:pt x="741" y="330"/>
                </a:lnTo>
                <a:lnTo>
                  <a:pt x="726" y="328"/>
                </a:lnTo>
                <a:lnTo>
                  <a:pt x="712" y="324"/>
                </a:lnTo>
                <a:lnTo>
                  <a:pt x="698" y="320"/>
                </a:lnTo>
                <a:lnTo>
                  <a:pt x="683" y="312"/>
                </a:lnTo>
                <a:lnTo>
                  <a:pt x="670" y="305"/>
                </a:lnTo>
                <a:lnTo>
                  <a:pt x="658" y="296"/>
                </a:lnTo>
                <a:lnTo>
                  <a:pt x="648" y="286"/>
                </a:lnTo>
                <a:lnTo>
                  <a:pt x="638" y="276"/>
                </a:lnTo>
                <a:lnTo>
                  <a:pt x="629" y="264"/>
                </a:lnTo>
                <a:lnTo>
                  <a:pt x="622" y="251"/>
                </a:lnTo>
                <a:lnTo>
                  <a:pt x="615" y="238"/>
                </a:lnTo>
                <a:lnTo>
                  <a:pt x="610" y="224"/>
                </a:lnTo>
                <a:lnTo>
                  <a:pt x="606" y="208"/>
                </a:lnTo>
                <a:lnTo>
                  <a:pt x="604" y="193"/>
                </a:lnTo>
                <a:lnTo>
                  <a:pt x="603" y="178"/>
                </a:lnTo>
                <a:lnTo>
                  <a:pt x="603" y="83"/>
                </a:lnTo>
                <a:lnTo>
                  <a:pt x="603" y="83"/>
                </a:lnTo>
                <a:lnTo>
                  <a:pt x="604" y="78"/>
                </a:lnTo>
                <a:lnTo>
                  <a:pt x="606" y="75"/>
                </a:lnTo>
                <a:lnTo>
                  <a:pt x="610" y="72"/>
                </a:lnTo>
                <a:lnTo>
                  <a:pt x="615" y="71"/>
                </a:lnTo>
                <a:lnTo>
                  <a:pt x="709" y="71"/>
                </a:lnTo>
                <a:lnTo>
                  <a:pt x="709" y="71"/>
                </a:lnTo>
                <a:lnTo>
                  <a:pt x="718" y="70"/>
                </a:lnTo>
                <a:lnTo>
                  <a:pt x="724" y="69"/>
                </a:lnTo>
                <a:lnTo>
                  <a:pt x="729" y="65"/>
                </a:lnTo>
                <a:lnTo>
                  <a:pt x="735" y="60"/>
                </a:lnTo>
                <a:lnTo>
                  <a:pt x="739" y="56"/>
                </a:lnTo>
                <a:lnTo>
                  <a:pt x="743" y="50"/>
                </a:lnTo>
                <a:lnTo>
                  <a:pt x="745" y="43"/>
                </a:lnTo>
                <a:lnTo>
                  <a:pt x="745" y="36"/>
                </a:lnTo>
                <a:lnTo>
                  <a:pt x="745" y="36"/>
                </a:lnTo>
                <a:lnTo>
                  <a:pt x="745" y="28"/>
                </a:lnTo>
                <a:lnTo>
                  <a:pt x="743" y="21"/>
                </a:lnTo>
                <a:lnTo>
                  <a:pt x="739" y="15"/>
                </a:lnTo>
                <a:lnTo>
                  <a:pt x="735" y="11"/>
                </a:lnTo>
                <a:lnTo>
                  <a:pt x="729" y="6"/>
                </a:lnTo>
                <a:lnTo>
                  <a:pt x="724" y="2"/>
                </a:lnTo>
                <a:lnTo>
                  <a:pt x="718" y="1"/>
                </a:lnTo>
                <a:lnTo>
                  <a:pt x="709" y="0"/>
                </a:lnTo>
                <a:lnTo>
                  <a:pt x="615" y="0"/>
                </a:lnTo>
                <a:lnTo>
                  <a:pt x="615" y="0"/>
                </a:lnTo>
                <a:lnTo>
                  <a:pt x="608" y="0"/>
                </a:lnTo>
                <a:lnTo>
                  <a:pt x="599" y="1"/>
                </a:lnTo>
                <a:lnTo>
                  <a:pt x="585" y="6"/>
                </a:lnTo>
                <a:lnTo>
                  <a:pt x="572" y="12"/>
                </a:lnTo>
                <a:lnTo>
                  <a:pt x="560" y="20"/>
                </a:lnTo>
                <a:lnTo>
                  <a:pt x="551" y="31"/>
                </a:lnTo>
                <a:lnTo>
                  <a:pt x="542" y="43"/>
                </a:lnTo>
                <a:lnTo>
                  <a:pt x="536" y="57"/>
                </a:lnTo>
                <a:lnTo>
                  <a:pt x="533" y="71"/>
                </a:lnTo>
                <a:lnTo>
                  <a:pt x="178" y="71"/>
                </a:lnTo>
                <a:lnTo>
                  <a:pt x="178" y="71"/>
                </a:lnTo>
                <a:lnTo>
                  <a:pt x="159" y="72"/>
                </a:lnTo>
                <a:lnTo>
                  <a:pt x="141" y="75"/>
                </a:lnTo>
                <a:lnTo>
                  <a:pt x="124" y="79"/>
                </a:lnTo>
                <a:lnTo>
                  <a:pt x="108" y="85"/>
                </a:lnTo>
                <a:lnTo>
                  <a:pt x="92" y="92"/>
                </a:lnTo>
                <a:lnTo>
                  <a:pt x="78" y="102"/>
                </a:lnTo>
                <a:lnTo>
                  <a:pt x="64" y="111"/>
                </a:lnTo>
                <a:lnTo>
                  <a:pt x="52" y="123"/>
                </a:lnTo>
                <a:lnTo>
                  <a:pt x="40" y="136"/>
                </a:lnTo>
                <a:lnTo>
                  <a:pt x="30" y="149"/>
                </a:lnTo>
                <a:lnTo>
                  <a:pt x="21" y="165"/>
                </a:lnTo>
                <a:lnTo>
                  <a:pt x="13" y="180"/>
                </a:lnTo>
                <a:lnTo>
                  <a:pt x="7" y="195"/>
                </a:lnTo>
                <a:lnTo>
                  <a:pt x="4" y="213"/>
                </a:lnTo>
                <a:lnTo>
                  <a:pt x="0" y="231"/>
                </a:lnTo>
                <a:lnTo>
                  <a:pt x="0" y="249"/>
                </a:lnTo>
                <a:lnTo>
                  <a:pt x="0" y="2246"/>
                </a:lnTo>
                <a:lnTo>
                  <a:pt x="0" y="2246"/>
                </a:lnTo>
                <a:lnTo>
                  <a:pt x="0" y="2264"/>
                </a:lnTo>
                <a:lnTo>
                  <a:pt x="4" y="2282"/>
                </a:lnTo>
                <a:lnTo>
                  <a:pt x="7" y="2300"/>
                </a:lnTo>
                <a:lnTo>
                  <a:pt x="13" y="2315"/>
                </a:lnTo>
                <a:lnTo>
                  <a:pt x="21" y="2330"/>
                </a:lnTo>
                <a:lnTo>
                  <a:pt x="30" y="2346"/>
                </a:lnTo>
                <a:lnTo>
                  <a:pt x="40" y="2359"/>
                </a:lnTo>
                <a:lnTo>
                  <a:pt x="52" y="2372"/>
                </a:lnTo>
                <a:lnTo>
                  <a:pt x="64" y="2384"/>
                </a:lnTo>
                <a:lnTo>
                  <a:pt x="78" y="2393"/>
                </a:lnTo>
                <a:lnTo>
                  <a:pt x="92" y="2403"/>
                </a:lnTo>
                <a:lnTo>
                  <a:pt x="108" y="2410"/>
                </a:lnTo>
                <a:lnTo>
                  <a:pt x="124" y="2416"/>
                </a:lnTo>
                <a:lnTo>
                  <a:pt x="141" y="2420"/>
                </a:lnTo>
                <a:lnTo>
                  <a:pt x="159" y="2423"/>
                </a:lnTo>
                <a:lnTo>
                  <a:pt x="178" y="2424"/>
                </a:lnTo>
                <a:lnTo>
                  <a:pt x="1647" y="2424"/>
                </a:lnTo>
                <a:lnTo>
                  <a:pt x="1647" y="2424"/>
                </a:lnTo>
                <a:lnTo>
                  <a:pt x="1660" y="2424"/>
                </a:lnTo>
                <a:lnTo>
                  <a:pt x="1673" y="2422"/>
                </a:lnTo>
                <a:lnTo>
                  <a:pt x="1673" y="2422"/>
                </a:lnTo>
                <a:lnTo>
                  <a:pt x="1679" y="2422"/>
                </a:lnTo>
                <a:lnTo>
                  <a:pt x="1685" y="2423"/>
                </a:lnTo>
                <a:lnTo>
                  <a:pt x="1696" y="2424"/>
                </a:lnTo>
                <a:lnTo>
                  <a:pt x="1696" y="2424"/>
                </a:lnTo>
                <a:lnTo>
                  <a:pt x="1717" y="2424"/>
                </a:lnTo>
                <a:lnTo>
                  <a:pt x="1738" y="2423"/>
                </a:lnTo>
                <a:lnTo>
                  <a:pt x="1760" y="2422"/>
                </a:lnTo>
                <a:lnTo>
                  <a:pt x="1781" y="2419"/>
                </a:lnTo>
                <a:lnTo>
                  <a:pt x="1802" y="2416"/>
                </a:lnTo>
                <a:lnTo>
                  <a:pt x="1823" y="2411"/>
                </a:lnTo>
                <a:lnTo>
                  <a:pt x="1843" y="2405"/>
                </a:lnTo>
                <a:lnTo>
                  <a:pt x="1863" y="2398"/>
                </a:lnTo>
                <a:lnTo>
                  <a:pt x="1883" y="2391"/>
                </a:lnTo>
                <a:lnTo>
                  <a:pt x="1902" y="2383"/>
                </a:lnTo>
                <a:lnTo>
                  <a:pt x="1921" y="2373"/>
                </a:lnTo>
                <a:lnTo>
                  <a:pt x="1940" y="2364"/>
                </a:lnTo>
                <a:lnTo>
                  <a:pt x="1958" y="2352"/>
                </a:lnTo>
                <a:lnTo>
                  <a:pt x="1974" y="2340"/>
                </a:lnTo>
                <a:lnTo>
                  <a:pt x="1992" y="2328"/>
                </a:lnTo>
                <a:lnTo>
                  <a:pt x="2007" y="2314"/>
                </a:lnTo>
                <a:lnTo>
                  <a:pt x="2007" y="2314"/>
                </a:lnTo>
                <a:lnTo>
                  <a:pt x="2025" y="2299"/>
                </a:lnTo>
                <a:lnTo>
                  <a:pt x="2042" y="2282"/>
                </a:lnTo>
                <a:lnTo>
                  <a:pt x="2057" y="2264"/>
                </a:lnTo>
                <a:lnTo>
                  <a:pt x="2071" y="2246"/>
                </a:lnTo>
                <a:lnTo>
                  <a:pt x="2084" y="2228"/>
                </a:lnTo>
                <a:lnTo>
                  <a:pt x="2097" y="2207"/>
                </a:lnTo>
                <a:lnTo>
                  <a:pt x="2109" y="2187"/>
                </a:lnTo>
                <a:lnTo>
                  <a:pt x="2119" y="2166"/>
                </a:lnTo>
                <a:lnTo>
                  <a:pt x="2128" y="2145"/>
                </a:lnTo>
                <a:lnTo>
                  <a:pt x="2136" y="2122"/>
                </a:lnTo>
                <a:lnTo>
                  <a:pt x="2143" y="2100"/>
                </a:lnTo>
                <a:lnTo>
                  <a:pt x="2149" y="2076"/>
                </a:lnTo>
                <a:lnTo>
                  <a:pt x="2154" y="2052"/>
                </a:lnTo>
                <a:lnTo>
                  <a:pt x="2158" y="2029"/>
                </a:lnTo>
                <a:lnTo>
                  <a:pt x="2160" y="2004"/>
                </a:lnTo>
                <a:lnTo>
                  <a:pt x="2160" y="1979"/>
                </a:lnTo>
                <a:lnTo>
                  <a:pt x="2160" y="1979"/>
                </a:lnTo>
                <a:lnTo>
                  <a:pt x="2160" y="1959"/>
                </a:lnTo>
                <a:lnTo>
                  <a:pt x="2159" y="1940"/>
                </a:lnTo>
                <a:lnTo>
                  <a:pt x="2156" y="1921"/>
                </a:lnTo>
                <a:lnTo>
                  <a:pt x="2154" y="1903"/>
                </a:lnTo>
                <a:lnTo>
                  <a:pt x="2151" y="1884"/>
                </a:lnTo>
                <a:lnTo>
                  <a:pt x="2146" y="1867"/>
                </a:lnTo>
                <a:lnTo>
                  <a:pt x="2141" y="1849"/>
                </a:lnTo>
                <a:lnTo>
                  <a:pt x="2135" y="1831"/>
                </a:lnTo>
                <a:lnTo>
                  <a:pt x="2128" y="1813"/>
                </a:lnTo>
                <a:lnTo>
                  <a:pt x="2121" y="1797"/>
                </a:lnTo>
                <a:lnTo>
                  <a:pt x="2114" y="1780"/>
                </a:lnTo>
                <a:lnTo>
                  <a:pt x="2106" y="1764"/>
                </a:lnTo>
                <a:lnTo>
                  <a:pt x="2096" y="1748"/>
                </a:lnTo>
                <a:lnTo>
                  <a:pt x="2087" y="1733"/>
                </a:lnTo>
                <a:lnTo>
                  <a:pt x="2076" y="1719"/>
                </a:lnTo>
                <a:lnTo>
                  <a:pt x="2065" y="1703"/>
                </a:lnTo>
                <a:lnTo>
                  <a:pt x="2053" y="1690"/>
                </a:lnTo>
                <a:lnTo>
                  <a:pt x="2042" y="1676"/>
                </a:lnTo>
                <a:lnTo>
                  <a:pt x="2029" y="1663"/>
                </a:lnTo>
                <a:lnTo>
                  <a:pt x="2016" y="1651"/>
                </a:lnTo>
                <a:lnTo>
                  <a:pt x="2003" y="1639"/>
                </a:lnTo>
                <a:lnTo>
                  <a:pt x="1988" y="1627"/>
                </a:lnTo>
                <a:lnTo>
                  <a:pt x="1974" y="1617"/>
                </a:lnTo>
                <a:lnTo>
                  <a:pt x="1959" y="1606"/>
                </a:lnTo>
                <a:lnTo>
                  <a:pt x="1943" y="1597"/>
                </a:lnTo>
                <a:lnTo>
                  <a:pt x="1928" y="1587"/>
                </a:lnTo>
                <a:lnTo>
                  <a:pt x="1911" y="1579"/>
                </a:lnTo>
                <a:lnTo>
                  <a:pt x="1895" y="1572"/>
                </a:lnTo>
                <a:lnTo>
                  <a:pt x="1878" y="1565"/>
                </a:lnTo>
                <a:lnTo>
                  <a:pt x="1860" y="1558"/>
                </a:lnTo>
                <a:lnTo>
                  <a:pt x="1843" y="1552"/>
                </a:lnTo>
                <a:lnTo>
                  <a:pt x="1825" y="1547"/>
                </a:lnTo>
                <a:lnTo>
                  <a:pt x="1825" y="1547"/>
                </a:lnTo>
                <a:close/>
                <a:moveTo>
                  <a:pt x="593" y="331"/>
                </a:moveTo>
                <a:lnTo>
                  <a:pt x="593" y="331"/>
                </a:lnTo>
                <a:lnTo>
                  <a:pt x="609" y="347"/>
                </a:lnTo>
                <a:lnTo>
                  <a:pt x="626" y="361"/>
                </a:lnTo>
                <a:lnTo>
                  <a:pt x="645" y="373"/>
                </a:lnTo>
                <a:lnTo>
                  <a:pt x="667" y="383"/>
                </a:lnTo>
                <a:lnTo>
                  <a:pt x="688" y="392"/>
                </a:lnTo>
                <a:lnTo>
                  <a:pt x="709" y="398"/>
                </a:lnTo>
                <a:lnTo>
                  <a:pt x="733" y="401"/>
                </a:lnTo>
                <a:lnTo>
                  <a:pt x="757" y="402"/>
                </a:lnTo>
                <a:lnTo>
                  <a:pt x="1139" y="402"/>
                </a:lnTo>
                <a:lnTo>
                  <a:pt x="1139" y="402"/>
                </a:lnTo>
                <a:lnTo>
                  <a:pt x="1163" y="401"/>
                </a:lnTo>
                <a:lnTo>
                  <a:pt x="1185" y="398"/>
                </a:lnTo>
                <a:lnTo>
                  <a:pt x="1208" y="392"/>
                </a:lnTo>
                <a:lnTo>
                  <a:pt x="1229" y="383"/>
                </a:lnTo>
                <a:lnTo>
                  <a:pt x="1249" y="373"/>
                </a:lnTo>
                <a:lnTo>
                  <a:pt x="1268" y="361"/>
                </a:lnTo>
                <a:lnTo>
                  <a:pt x="1286" y="347"/>
                </a:lnTo>
                <a:lnTo>
                  <a:pt x="1303" y="331"/>
                </a:lnTo>
                <a:lnTo>
                  <a:pt x="1564" y="331"/>
                </a:lnTo>
                <a:lnTo>
                  <a:pt x="1564" y="1420"/>
                </a:lnTo>
                <a:lnTo>
                  <a:pt x="1564" y="1420"/>
                </a:lnTo>
                <a:lnTo>
                  <a:pt x="1566" y="1427"/>
                </a:lnTo>
                <a:lnTo>
                  <a:pt x="1567" y="1433"/>
                </a:lnTo>
                <a:lnTo>
                  <a:pt x="1570" y="1439"/>
                </a:lnTo>
                <a:lnTo>
                  <a:pt x="1575" y="1445"/>
                </a:lnTo>
                <a:lnTo>
                  <a:pt x="1580" y="1449"/>
                </a:lnTo>
                <a:lnTo>
                  <a:pt x="1586" y="1452"/>
                </a:lnTo>
                <a:lnTo>
                  <a:pt x="1593" y="1455"/>
                </a:lnTo>
                <a:lnTo>
                  <a:pt x="1600" y="1456"/>
                </a:lnTo>
                <a:lnTo>
                  <a:pt x="1600" y="1456"/>
                </a:lnTo>
                <a:lnTo>
                  <a:pt x="1607" y="1455"/>
                </a:lnTo>
                <a:lnTo>
                  <a:pt x="1614" y="1452"/>
                </a:lnTo>
                <a:lnTo>
                  <a:pt x="1620" y="1449"/>
                </a:lnTo>
                <a:lnTo>
                  <a:pt x="1625" y="1445"/>
                </a:lnTo>
                <a:lnTo>
                  <a:pt x="1629" y="1439"/>
                </a:lnTo>
                <a:lnTo>
                  <a:pt x="1633" y="1433"/>
                </a:lnTo>
                <a:lnTo>
                  <a:pt x="1634" y="1427"/>
                </a:lnTo>
                <a:lnTo>
                  <a:pt x="1635" y="1420"/>
                </a:lnTo>
                <a:lnTo>
                  <a:pt x="1635" y="315"/>
                </a:lnTo>
                <a:lnTo>
                  <a:pt x="1635" y="315"/>
                </a:lnTo>
                <a:lnTo>
                  <a:pt x="1634" y="304"/>
                </a:lnTo>
                <a:lnTo>
                  <a:pt x="1631" y="294"/>
                </a:lnTo>
                <a:lnTo>
                  <a:pt x="1626" y="284"/>
                </a:lnTo>
                <a:lnTo>
                  <a:pt x="1619" y="276"/>
                </a:lnTo>
                <a:lnTo>
                  <a:pt x="1612" y="270"/>
                </a:lnTo>
                <a:lnTo>
                  <a:pt x="1602" y="265"/>
                </a:lnTo>
                <a:lnTo>
                  <a:pt x="1592" y="262"/>
                </a:lnTo>
                <a:lnTo>
                  <a:pt x="1581" y="260"/>
                </a:lnTo>
                <a:lnTo>
                  <a:pt x="1348" y="260"/>
                </a:lnTo>
                <a:lnTo>
                  <a:pt x="1348" y="260"/>
                </a:lnTo>
                <a:lnTo>
                  <a:pt x="1355" y="240"/>
                </a:lnTo>
                <a:lnTo>
                  <a:pt x="1359" y="220"/>
                </a:lnTo>
                <a:lnTo>
                  <a:pt x="1363" y="199"/>
                </a:lnTo>
                <a:lnTo>
                  <a:pt x="1364" y="178"/>
                </a:lnTo>
                <a:lnTo>
                  <a:pt x="1364" y="142"/>
                </a:lnTo>
                <a:lnTo>
                  <a:pt x="1647" y="142"/>
                </a:lnTo>
                <a:lnTo>
                  <a:pt x="1647" y="142"/>
                </a:lnTo>
                <a:lnTo>
                  <a:pt x="1658" y="142"/>
                </a:lnTo>
                <a:lnTo>
                  <a:pt x="1669" y="144"/>
                </a:lnTo>
                <a:lnTo>
                  <a:pt x="1679" y="147"/>
                </a:lnTo>
                <a:lnTo>
                  <a:pt x="1689" y="150"/>
                </a:lnTo>
                <a:lnTo>
                  <a:pt x="1698" y="155"/>
                </a:lnTo>
                <a:lnTo>
                  <a:pt x="1706" y="160"/>
                </a:lnTo>
                <a:lnTo>
                  <a:pt x="1715" y="167"/>
                </a:lnTo>
                <a:lnTo>
                  <a:pt x="1723" y="173"/>
                </a:lnTo>
                <a:lnTo>
                  <a:pt x="1729" y="181"/>
                </a:lnTo>
                <a:lnTo>
                  <a:pt x="1736" y="189"/>
                </a:lnTo>
                <a:lnTo>
                  <a:pt x="1741" y="198"/>
                </a:lnTo>
                <a:lnTo>
                  <a:pt x="1746" y="207"/>
                </a:lnTo>
                <a:lnTo>
                  <a:pt x="1749" y="217"/>
                </a:lnTo>
                <a:lnTo>
                  <a:pt x="1751" y="227"/>
                </a:lnTo>
                <a:lnTo>
                  <a:pt x="1753" y="238"/>
                </a:lnTo>
                <a:lnTo>
                  <a:pt x="1754" y="249"/>
                </a:lnTo>
                <a:lnTo>
                  <a:pt x="1754" y="1535"/>
                </a:lnTo>
                <a:lnTo>
                  <a:pt x="1754" y="1535"/>
                </a:lnTo>
                <a:lnTo>
                  <a:pt x="1735" y="1534"/>
                </a:lnTo>
                <a:lnTo>
                  <a:pt x="1715" y="1534"/>
                </a:lnTo>
                <a:lnTo>
                  <a:pt x="1715" y="1534"/>
                </a:lnTo>
                <a:lnTo>
                  <a:pt x="1692" y="1534"/>
                </a:lnTo>
                <a:lnTo>
                  <a:pt x="1670" y="1536"/>
                </a:lnTo>
                <a:lnTo>
                  <a:pt x="1647" y="1539"/>
                </a:lnTo>
                <a:lnTo>
                  <a:pt x="1625" y="1542"/>
                </a:lnTo>
                <a:lnTo>
                  <a:pt x="1603" y="1548"/>
                </a:lnTo>
                <a:lnTo>
                  <a:pt x="1582" y="1554"/>
                </a:lnTo>
                <a:lnTo>
                  <a:pt x="1562" y="1561"/>
                </a:lnTo>
                <a:lnTo>
                  <a:pt x="1542" y="1568"/>
                </a:lnTo>
                <a:lnTo>
                  <a:pt x="1522" y="1578"/>
                </a:lnTo>
                <a:lnTo>
                  <a:pt x="1503" y="1587"/>
                </a:lnTo>
                <a:lnTo>
                  <a:pt x="1484" y="1598"/>
                </a:lnTo>
                <a:lnTo>
                  <a:pt x="1466" y="1610"/>
                </a:lnTo>
                <a:lnTo>
                  <a:pt x="1448" y="1623"/>
                </a:lnTo>
                <a:lnTo>
                  <a:pt x="1432" y="1636"/>
                </a:lnTo>
                <a:lnTo>
                  <a:pt x="1415" y="1650"/>
                </a:lnTo>
                <a:lnTo>
                  <a:pt x="1400" y="1664"/>
                </a:lnTo>
                <a:lnTo>
                  <a:pt x="1386" y="1680"/>
                </a:lnTo>
                <a:lnTo>
                  <a:pt x="1371" y="1696"/>
                </a:lnTo>
                <a:lnTo>
                  <a:pt x="1358" y="1713"/>
                </a:lnTo>
                <a:lnTo>
                  <a:pt x="1345" y="1730"/>
                </a:lnTo>
                <a:lnTo>
                  <a:pt x="1335" y="1748"/>
                </a:lnTo>
                <a:lnTo>
                  <a:pt x="1324" y="1767"/>
                </a:lnTo>
                <a:lnTo>
                  <a:pt x="1313" y="1786"/>
                </a:lnTo>
                <a:lnTo>
                  <a:pt x="1305" y="1806"/>
                </a:lnTo>
                <a:lnTo>
                  <a:pt x="1297" y="1826"/>
                </a:lnTo>
                <a:lnTo>
                  <a:pt x="1290" y="1846"/>
                </a:lnTo>
                <a:lnTo>
                  <a:pt x="1284" y="1868"/>
                </a:lnTo>
                <a:lnTo>
                  <a:pt x="1279" y="1889"/>
                </a:lnTo>
                <a:lnTo>
                  <a:pt x="1274" y="1912"/>
                </a:lnTo>
                <a:lnTo>
                  <a:pt x="1272" y="1933"/>
                </a:lnTo>
                <a:lnTo>
                  <a:pt x="1271" y="1956"/>
                </a:lnTo>
                <a:lnTo>
                  <a:pt x="1269" y="1979"/>
                </a:lnTo>
                <a:lnTo>
                  <a:pt x="1269" y="1979"/>
                </a:lnTo>
                <a:lnTo>
                  <a:pt x="1271" y="2004"/>
                </a:lnTo>
                <a:lnTo>
                  <a:pt x="1272" y="2027"/>
                </a:lnTo>
                <a:lnTo>
                  <a:pt x="1275" y="2051"/>
                </a:lnTo>
                <a:lnTo>
                  <a:pt x="1280" y="2075"/>
                </a:lnTo>
                <a:lnTo>
                  <a:pt x="1286" y="2097"/>
                </a:lnTo>
                <a:lnTo>
                  <a:pt x="1293" y="2120"/>
                </a:lnTo>
                <a:lnTo>
                  <a:pt x="1300" y="2142"/>
                </a:lnTo>
                <a:lnTo>
                  <a:pt x="1310" y="2164"/>
                </a:lnTo>
                <a:lnTo>
                  <a:pt x="261" y="2164"/>
                </a:lnTo>
                <a:lnTo>
                  <a:pt x="261" y="331"/>
                </a:lnTo>
                <a:lnTo>
                  <a:pt x="593" y="331"/>
                </a:lnTo>
                <a:close/>
                <a:moveTo>
                  <a:pt x="178" y="2353"/>
                </a:moveTo>
                <a:lnTo>
                  <a:pt x="178" y="2353"/>
                </a:lnTo>
                <a:lnTo>
                  <a:pt x="166" y="2353"/>
                </a:lnTo>
                <a:lnTo>
                  <a:pt x="156" y="2351"/>
                </a:lnTo>
                <a:lnTo>
                  <a:pt x="146" y="2348"/>
                </a:lnTo>
                <a:lnTo>
                  <a:pt x="136" y="2345"/>
                </a:lnTo>
                <a:lnTo>
                  <a:pt x="127" y="2340"/>
                </a:lnTo>
                <a:lnTo>
                  <a:pt x="117" y="2335"/>
                </a:lnTo>
                <a:lnTo>
                  <a:pt x="109" y="2328"/>
                </a:lnTo>
                <a:lnTo>
                  <a:pt x="102" y="2322"/>
                </a:lnTo>
                <a:lnTo>
                  <a:pt x="95" y="2314"/>
                </a:lnTo>
                <a:lnTo>
                  <a:pt x="89" y="2306"/>
                </a:lnTo>
                <a:lnTo>
                  <a:pt x="84" y="2297"/>
                </a:lnTo>
                <a:lnTo>
                  <a:pt x="79" y="2288"/>
                </a:lnTo>
                <a:lnTo>
                  <a:pt x="76" y="2278"/>
                </a:lnTo>
                <a:lnTo>
                  <a:pt x="73" y="2268"/>
                </a:lnTo>
                <a:lnTo>
                  <a:pt x="71" y="2257"/>
                </a:lnTo>
                <a:lnTo>
                  <a:pt x="71" y="2246"/>
                </a:lnTo>
                <a:lnTo>
                  <a:pt x="71" y="249"/>
                </a:lnTo>
                <a:lnTo>
                  <a:pt x="71" y="249"/>
                </a:lnTo>
                <a:lnTo>
                  <a:pt x="71" y="238"/>
                </a:lnTo>
                <a:lnTo>
                  <a:pt x="73" y="227"/>
                </a:lnTo>
                <a:lnTo>
                  <a:pt x="76" y="217"/>
                </a:lnTo>
                <a:lnTo>
                  <a:pt x="79" y="207"/>
                </a:lnTo>
                <a:lnTo>
                  <a:pt x="84" y="198"/>
                </a:lnTo>
                <a:lnTo>
                  <a:pt x="89" y="189"/>
                </a:lnTo>
                <a:lnTo>
                  <a:pt x="95" y="181"/>
                </a:lnTo>
                <a:lnTo>
                  <a:pt x="102" y="173"/>
                </a:lnTo>
                <a:lnTo>
                  <a:pt x="109" y="167"/>
                </a:lnTo>
                <a:lnTo>
                  <a:pt x="117" y="160"/>
                </a:lnTo>
                <a:lnTo>
                  <a:pt x="127" y="155"/>
                </a:lnTo>
                <a:lnTo>
                  <a:pt x="136" y="150"/>
                </a:lnTo>
                <a:lnTo>
                  <a:pt x="146" y="147"/>
                </a:lnTo>
                <a:lnTo>
                  <a:pt x="156" y="144"/>
                </a:lnTo>
                <a:lnTo>
                  <a:pt x="166" y="142"/>
                </a:lnTo>
                <a:lnTo>
                  <a:pt x="178" y="142"/>
                </a:lnTo>
                <a:lnTo>
                  <a:pt x="532" y="142"/>
                </a:lnTo>
                <a:lnTo>
                  <a:pt x="532" y="178"/>
                </a:lnTo>
                <a:lnTo>
                  <a:pt x="532" y="178"/>
                </a:lnTo>
                <a:lnTo>
                  <a:pt x="533" y="199"/>
                </a:lnTo>
                <a:lnTo>
                  <a:pt x="536" y="220"/>
                </a:lnTo>
                <a:lnTo>
                  <a:pt x="541" y="240"/>
                </a:lnTo>
                <a:lnTo>
                  <a:pt x="548" y="260"/>
                </a:lnTo>
                <a:lnTo>
                  <a:pt x="244" y="260"/>
                </a:lnTo>
                <a:lnTo>
                  <a:pt x="244" y="260"/>
                </a:lnTo>
                <a:lnTo>
                  <a:pt x="232" y="262"/>
                </a:lnTo>
                <a:lnTo>
                  <a:pt x="223" y="265"/>
                </a:lnTo>
                <a:lnTo>
                  <a:pt x="213" y="270"/>
                </a:lnTo>
                <a:lnTo>
                  <a:pt x="205" y="276"/>
                </a:lnTo>
                <a:lnTo>
                  <a:pt x="199" y="284"/>
                </a:lnTo>
                <a:lnTo>
                  <a:pt x="193" y="294"/>
                </a:lnTo>
                <a:lnTo>
                  <a:pt x="191" y="304"/>
                </a:lnTo>
                <a:lnTo>
                  <a:pt x="189" y="315"/>
                </a:lnTo>
                <a:lnTo>
                  <a:pt x="189" y="2180"/>
                </a:lnTo>
                <a:lnTo>
                  <a:pt x="189" y="2180"/>
                </a:lnTo>
                <a:lnTo>
                  <a:pt x="191" y="2191"/>
                </a:lnTo>
                <a:lnTo>
                  <a:pt x="193" y="2201"/>
                </a:lnTo>
                <a:lnTo>
                  <a:pt x="199" y="2211"/>
                </a:lnTo>
                <a:lnTo>
                  <a:pt x="205" y="2219"/>
                </a:lnTo>
                <a:lnTo>
                  <a:pt x="213" y="2225"/>
                </a:lnTo>
                <a:lnTo>
                  <a:pt x="223" y="2230"/>
                </a:lnTo>
                <a:lnTo>
                  <a:pt x="232" y="2233"/>
                </a:lnTo>
                <a:lnTo>
                  <a:pt x="244" y="2235"/>
                </a:lnTo>
                <a:lnTo>
                  <a:pt x="1351" y="2235"/>
                </a:lnTo>
                <a:lnTo>
                  <a:pt x="1351" y="2235"/>
                </a:lnTo>
                <a:lnTo>
                  <a:pt x="1363" y="2252"/>
                </a:lnTo>
                <a:lnTo>
                  <a:pt x="1377" y="2269"/>
                </a:lnTo>
                <a:lnTo>
                  <a:pt x="1391" y="2284"/>
                </a:lnTo>
                <a:lnTo>
                  <a:pt x="1407" y="2300"/>
                </a:lnTo>
                <a:lnTo>
                  <a:pt x="1422" y="2314"/>
                </a:lnTo>
                <a:lnTo>
                  <a:pt x="1439" y="2328"/>
                </a:lnTo>
                <a:lnTo>
                  <a:pt x="1455" y="2341"/>
                </a:lnTo>
                <a:lnTo>
                  <a:pt x="1473" y="2353"/>
                </a:lnTo>
                <a:lnTo>
                  <a:pt x="1473" y="2353"/>
                </a:lnTo>
                <a:lnTo>
                  <a:pt x="178" y="2353"/>
                </a:lnTo>
                <a:lnTo>
                  <a:pt x="178" y="2353"/>
                </a:lnTo>
                <a:close/>
                <a:moveTo>
                  <a:pt x="1715" y="2353"/>
                </a:moveTo>
                <a:lnTo>
                  <a:pt x="1715" y="2353"/>
                </a:lnTo>
                <a:lnTo>
                  <a:pt x="1685" y="2352"/>
                </a:lnTo>
                <a:lnTo>
                  <a:pt x="1656" y="2348"/>
                </a:lnTo>
                <a:lnTo>
                  <a:pt x="1626" y="2342"/>
                </a:lnTo>
                <a:lnTo>
                  <a:pt x="1598" y="2334"/>
                </a:lnTo>
                <a:lnTo>
                  <a:pt x="1570" y="2323"/>
                </a:lnTo>
                <a:lnTo>
                  <a:pt x="1543" y="2310"/>
                </a:lnTo>
                <a:lnTo>
                  <a:pt x="1517" y="2296"/>
                </a:lnTo>
                <a:lnTo>
                  <a:pt x="1492" y="2280"/>
                </a:lnTo>
                <a:lnTo>
                  <a:pt x="1492" y="2280"/>
                </a:lnTo>
                <a:lnTo>
                  <a:pt x="1502" y="2265"/>
                </a:lnTo>
                <a:lnTo>
                  <a:pt x="1512" y="2252"/>
                </a:lnTo>
                <a:lnTo>
                  <a:pt x="1523" y="2239"/>
                </a:lnTo>
                <a:lnTo>
                  <a:pt x="1535" y="2228"/>
                </a:lnTo>
                <a:lnTo>
                  <a:pt x="1547" y="2217"/>
                </a:lnTo>
                <a:lnTo>
                  <a:pt x="1560" y="2206"/>
                </a:lnTo>
                <a:lnTo>
                  <a:pt x="1573" y="2198"/>
                </a:lnTo>
                <a:lnTo>
                  <a:pt x="1587" y="2190"/>
                </a:lnTo>
                <a:lnTo>
                  <a:pt x="1602" y="2181"/>
                </a:lnTo>
                <a:lnTo>
                  <a:pt x="1616" y="2175"/>
                </a:lnTo>
                <a:lnTo>
                  <a:pt x="1632" y="2170"/>
                </a:lnTo>
                <a:lnTo>
                  <a:pt x="1648" y="2165"/>
                </a:lnTo>
                <a:lnTo>
                  <a:pt x="1664" y="2161"/>
                </a:lnTo>
                <a:lnTo>
                  <a:pt x="1680" y="2159"/>
                </a:lnTo>
                <a:lnTo>
                  <a:pt x="1698" y="2157"/>
                </a:lnTo>
                <a:lnTo>
                  <a:pt x="1715" y="2157"/>
                </a:lnTo>
                <a:lnTo>
                  <a:pt x="1715" y="2157"/>
                </a:lnTo>
                <a:lnTo>
                  <a:pt x="1733" y="2157"/>
                </a:lnTo>
                <a:lnTo>
                  <a:pt x="1749" y="2159"/>
                </a:lnTo>
                <a:lnTo>
                  <a:pt x="1766" y="2161"/>
                </a:lnTo>
                <a:lnTo>
                  <a:pt x="1782" y="2165"/>
                </a:lnTo>
                <a:lnTo>
                  <a:pt x="1798" y="2170"/>
                </a:lnTo>
                <a:lnTo>
                  <a:pt x="1813" y="2175"/>
                </a:lnTo>
                <a:lnTo>
                  <a:pt x="1828" y="2181"/>
                </a:lnTo>
                <a:lnTo>
                  <a:pt x="1843" y="2190"/>
                </a:lnTo>
                <a:lnTo>
                  <a:pt x="1857" y="2198"/>
                </a:lnTo>
                <a:lnTo>
                  <a:pt x="1870" y="2206"/>
                </a:lnTo>
                <a:lnTo>
                  <a:pt x="1883" y="2217"/>
                </a:lnTo>
                <a:lnTo>
                  <a:pt x="1896" y="2228"/>
                </a:lnTo>
                <a:lnTo>
                  <a:pt x="1908" y="2239"/>
                </a:lnTo>
                <a:lnTo>
                  <a:pt x="1918" y="2252"/>
                </a:lnTo>
                <a:lnTo>
                  <a:pt x="1928" y="2265"/>
                </a:lnTo>
                <a:lnTo>
                  <a:pt x="1937" y="2280"/>
                </a:lnTo>
                <a:lnTo>
                  <a:pt x="1937" y="2280"/>
                </a:lnTo>
                <a:lnTo>
                  <a:pt x="1913" y="2296"/>
                </a:lnTo>
                <a:lnTo>
                  <a:pt x="1888" y="2310"/>
                </a:lnTo>
                <a:lnTo>
                  <a:pt x="1860" y="2323"/>
                </a:lnTo>
                <a:lnTo>
                  <a:pt x="1832" y="2334"/>
                </a:lnTo>
                <a:lnTo>
                  <a:pt x="1804" y="2342"/>
                </a:lnTo>
                <a:lnTo>
                  <a:pt x="1774" y="2348"/>
                </a:lnTo>
                <a:lnTo>
                  <a:pt x="1744" y="2352"/>
                </a:lnTo>
                <a:lnTo>
                  <a:pt x="1715" y="2353"/>
                </a:lnTo>
                <a:lnTo>
                  <a:pt x="1715" y="2353"/>
                </a:lnTo>
                <a:close/>
                <a:moveTo>
                  <a:pt x="1991" y="2231"/>
                </a:moveTo>
                <a:lnTo>
                  <a:pt x="1991" y="2231"/>
                </a:lnTo>
                <a:lnTo>
                  <a:pt x="1979" y="2215"/>
                </a:lnTo>
                <a:lnTo>
                  <a:pt x="1966" y="2199"/>
                </a:lnTo>
                <a:lnTo>
                  <a:pt x="1953" y="2184"/>
                </a:lnTo>
                <a:lnTo>
                  <a:pt x="1937" y="2170"/>
                </a:lnTo>
                <a:lnTo>
                  <a:pt x="1922" y="2157"/>
                </a:lnTo>
                <a:lnTo>
                  <a:pt x="1907" y="2145"/>
                </a:lnTo>
                <a:lnTo>
                  <a:pt x="1890" y="2134"/>
                </a:lnTo>
                <a:lnTo>
                  <a:pt x="1872" y="2125"/>
                </a:lnTo>
                <a:lnTo>
                  <a:pt x="1854" y="2115"/>
                </a:lnTo>
                <a:lnTo>
                  <a:pt x="1836" y="2108"/>
                </a:lnTo>
                <a:lnTo>
                  <a:pt x="1817" y="2101"/>
                </a:lnTo>
                <a:lnTo>
                  <a:pt x="1796" y="2095"/>
                </a:lnTo>
                <a:lnTo>
                  <a:pt x="1776" y="2091"/>
                </a:lnTo>
                <a:lnTo>
                  <a:pt x="1756" y="2088"/>
                </a:lnTo>
                <a:lnTo>
                  <a:pt x="1736" y="2085"/>
                </a:lnTo>
                <a:lnTo>
                  <a:pt x="1715" y="2085"/>
                </a:lnTo>
                <a:lnTo>
                  <a:pt x="1715" y="2085"/>
                </a:lnTo>
                <a:lnTo>
                  <a:pt x="1693" y="2085"/>
                </a:lnTo>
                <a:lnTo>
                  <a:pt x="1673" y="2088"/>
                </a:lnTo>
                <a:lnTo>
                  <a:pt x="1653" y="2091"/>
                </a:lnTo>
                <a:lnTo>
                  <a:pt x="1633" y="2095"/>
                </a:lnTo>
                <a:lnTo>
                  <a:pt x="1614" y="2101"/>
                </a:lnTo>
                <a:lnTo>
                  <a:pt x="1594" y="2108"/>
                </a:lnTo>
                <a:lnTo>
                  <a:pt x="1576" y="2115"/>
                </a:lnTo>
                <a:lnTo>
                  <a:pt x="1558" y="2125"/>
                </a:lnTo>
                <a:lnTo>
                  <a:pt x="1541" y="2134"/>
                </a:lnTo>
                <a:lnTo>
                  <a:pt x="1524" y="2145"/>
                </a:lnTo>
                <a:lnTo>
                  <a:pt x="1508" y="2157"/>
                </a:lnTo>
                <a:lnTo>
                  <a:pt x="1492" y="2170"/>
                </a:lnTo>
                <a:lnTo>
                  <a:pt x="1478" y="2184"/>
                </a:lnTo>
                <a:lnTo>
                  <a:pt x="1464" y="2199"/>
                </a:lnTo>
                <a:lnTo>
                  <a:pt x="1451" y="2215"/>
                </a:lnTo>
                <a:lnTo>
                  <a:pt x="1439" y="2231"/>
                </a:lnTo>
                <a:lnTo>
                  <a:pt x="1439" y="2231"/>
                </a:lnTo>
                <a:lnTo>
                  <a:pt x="1428" y="2218"/>
                </a:lnTo>
                <a:lnTo>
                  <a:pt x="1418" y="2205"/>
                </a:lnTo>
                <a:lnTo>
                  <a:pt x="1407" y="2191"/>
                </a:lnTo>
                <a:lnTo>
                  <a:pt x="1397" y="2178"/>
                </a:lnTo>
                <a:lnTo>
                  <a:pt x="1389" y="2162"/>
                </a:lnTo>
                <a:lnTo>
                  <a:pt x="1381" y="2147"/>
                </a:lnTo>
                <a:lnTo>
                  <a:pt x="1374" y="2132"/>
                </a:lnTo>
                <a:lnTo>
                  <a:pt x="1367" y="2116"/>
                </a:lnTo>
                <a:lnTo>
                  <a:pt x="1361" y="2100"/>
                </a:lnTo>
                <a:lnTo>
                  <a:pt x="1356" y="2084"/>
                </a:lnTo>
                <a:lnTo>
                  <a:pt x="1351" y="2067"/>
                </a:lnTo>
                <a:lnTo>
                  <a:pt x="1348" y="2050"/>
                </a:lnTo>
                <a:lnTo>
                  <a:pt x="1344" y="2032"/>
                </a:lnTo>
                <a:lnTo>
                  <a:pt x="1342" y="2014"/>
                </a:lnTo>
                <a:lnTo>
                  <a:pt x="1341" y="1997"/>
                </a:lnTo>
                <a:lnTo>
                  <a:pt x="1341" y="1979"/>
                </a:lnTo>
                <a:lnTo>
                  <a:pt x="1341" y="1979"/>
                </a:lnTo>
                <a:lnTo>
                  <a:pt x="1341" y="1960"/>
                </a:lnTo>
                <a:lnTo>
                  <a:pt x="1343" y="1941"/>
                </a:lnTo>
                <a:lnTo>
                  <a:pt x="1345" y="1922"/>
                </a:lnTo>
                <a:lnTo>
                  <a:pt x="1348" y="1903"/>
                </a:lnTo>
                <a:lnTo>
                  <a:pt x="1352" y="1885"/>
                </a:lnTo>
                <a:lnTo>
                  <a:pt x="1357" y="1868"/>
                </a:lnTo>
                <a:lnTo>
                  <a:pt x="1363" y="1850"/>
                </a:lnTo>
                <a:lnTo>
                  <a:pt x="1370" y="1833"/>
                </a:lnTo>
                <a:lnTo>
                  <a:pt x="1377" y="1817"/>
                </a:lnTo>
                <a:lnTo>
                  <a:pt x="1386" y="1800"/>
                </a:lnTo>
                <a:lnTo>
                  <a:pt x="1395" y="1785"/>
                </a:lnTo>
                <a:lnTo>
                  <a:pt x="1404" y="1769"/>
                </a:lnTo>
                <a:lnTo>
                  <a:pt x="1415" y="1755"/>
                </a:lnTo>
                <a:lnTo>
                  <a:pt x="1426" y="1741"/>
                </a:lnTo>
                <a:lnTo>
                  <a:pt x="1438" y="1727"/>
                </a:lnTo>
                <a:lnTo>
                  <a:pt x="1451" y="1714"/>
                </a:lnTo>
                <a:lnTo>
                  <a:pt x="1464" y="1702"/>
                </a:lnTo>
                <a:lnTo>
                  <a:pt x="1477" y="1690"/>
                </a:lnTo>
                <a:lnTo>
                  <a:pt x="1491" y="1680"/>
                </a:lnTo>
                <a:lnTo>
                  <a:pt x="1506" y="1669"/>
                </a:lnTo>
                <a:lnTo>
                  <a:pt x="1521" y="1659"/>
                </a:lnTo>
                <a:lnTo>
                  <a:pt x="1537" y="1650"/>
                </a:lnTo>
                <a:lnTo>
                  <a:pt x="1553" y="1642"/>
                </a:lnTo>
                <a:lnTo>
                  <a:pt x="1569" y="1635"/>
                </a:lnTo>
                <a:lnTo>
                  <a:pt x="1587" y="1627"/>
                </a:lnTo>
                <a:lnTo>
                  <a:pt x="1603" y="1622"/>
                </a:lnTo>
                <a:lnTo>
                  <a:pt x="1621" y="1617"/>
                </a:lnTo>
                <a:lnTo>
                  <a:pt x="1640" y="1612"/>
                </a:lnTo>
                <a:lnTo>
                  <a:pt x="1658" y="1609"/>
                </a:lnTo>
                <a:lnTo>
                  <a:pt x="1677" y="1606"/>
                </a:lnTo>
                <a:lnTo>
                  <a:pt x="1696" y="1605"/>
                </a:lnTo>
                <a:lnTo>
                  <a:pt x="1715" y="1605"/>
                </a:lnTo>
                <a:lnTo>
                  <a:pt x="1715" y="1605"/>
                </a:lnTo>
                <a:lnTo>
                  <a:pt x="1734" y="1605"/>
                </a:lnTo>
                <a:lnTo>
                  <a:pt x="1753" y="1606"/>
                </a:lnTo>
                <a:lnTo>
                  <a:pt x="1772" y="1609"/>
                </a:lnTo>
                <a:lnTo>
                  <a:pt x="1791" y="1612"/>
                </a:lnTo>
                <a:lnTo>
                  <a:pt x="1808" y="1617"/>
                </a:lnTo>
                <a:lnTo>
                  <a:pt x="1826" y="1622"/>
                </a:lnTo>
                <a:lnTo>
                  <a:pt x="1844" y="1627"/>
                </a:lnTo>
                <a:lnTo>
                  <a:pt x="1860" y="1635"/>
                </a:lnTo>
                <a:lnTo>
                  <a:pt x="1877" y="1642"/>
                </a:lnTo>
                <a:lnTo>
                  <a:pt x="1894" y="1650"/>
                </a:lnTo>
                <a:lnTo>
                  <a:pt x="1909" y="1659"/>
                </a:lnTo>
                <a:lnTo>
                  <a:pt x="1924" y="1669"/>
                </a:lnTo>
                <a:lnTo>
                  <a:pt x="1939" y="1680"/>
                </a:lnTo>
                <a:lnTo>
                  <a:pt x="1953" y="1690"/>
                </a:lnTo>
                <a:lnTo>
                  <a:pt x="1967" y="1702"/>
                </a:lnTo>
                <a:lnTo>
                  <a:pt x="1980" y="1714"/>
                </a:lnTo>
                <a:lnTo>
                  <a:pt x="1992" y="1727"/>
                </a:lnTo>
                <a:lnTo>
                  <a:pt x="2004" y="1741"/>
                </a:lnTo>
                <a:lnTo>
                  <a:pt x="2014" y="1755"/>
                </a:lnTo>
                <a:lnTo>
                  <a:pt x="2025" y="1769"/>
                </a:lnTo>
                <a:lnTo>
                  <a:pt x="2034" y="1785"/>
                </a:lnTo>
                <a:lnTo>
                  <a:pt x="2044" y="1800"/>
                </a:lnTo>
                <a:lnTo>
                  <a:pt x="2052" y="1817"/>
                </a:lnTo>
                <a:lnTo>
                  <a:pt x="2059" y="1833"/>
                </a:lnTo>
                <a:lnTo>
                  <a:pt x="2066" y="1850"/>
                </a:lnTo>
                <a:lnTo>
                  <a:pt x="2072" y="1868"/>
                </a:lnTo>
                <a:lnTo>
                  <a:pt x="2077" y="1885"/>
                </a:lnTo>
                <a:lnTo>
                  <a:pt x="2082" y="1903"/>
                </a:lnTo>
                <a:lnTo>
                  <a:pt x="2085" y="1922"/>
                </a:lnTo>
                <a:lnTo>
                  <a:pt x="2088" y="1941"/>
                </a:lnTo>
                <a:lnTo>
                  <a:pt x="2089" y="1960"/>
                </a:lnTo>
                <a:lnTo>
                  <a:pt x="2089" y="1979"/>
                </a:lnTo>
                <a:lnTo>
                  <a:pt x="2089" y="1979"/>
                </a:lnTo>
                <a:lnTo>
                  <a:pt x="2089" y="1997"/>
                </a:lnTo>
                <a:lnTo>
                  <a:pt x="2088" y="2014"/>
                </a:lnTo>
                <a:lnTo>
                  <a:pt x="2085" y="2032"/>
                </a:lnTo>
                <a:lnTo>
                  <a:pt x="2083" y="2050"/>
                </a:lnTo>
                <a:lnTo>
                  <a:pt x="2078" y="2067"/>
                </a:lnTo>
                <a:lnTo>
                  <a:pt x="2075" y="2084"/>
                </a:lnTo>
                <a:lnTo>
                  <a:pt x="2069" y="2100"/>
                </a:lnTo>
                <a:lnTo>
                  <a:pt x="2063" y="2116"/>
                </a:lnTo>
                <a:lnTo>
                  <a:pt x="2057" y="2132"/>
                </a:lnTo>
                <a:lnTo>
                  <a:pt x="2049" y="2147"/>
                </a:lnTo>
                <a:lnTo>
                  <a:pt x="2040" y="2162"/>
                </a:lnTo>
                <a:lnTo>
                  <a:pt x="2032" y="2178"/>
                </a:lnTo>
                <a:lnTo>
                  <a:pt x="2023" y="2191"/>
                </a:lnTo>
                <a:lnTo>
                  <a:pt x="2013" y="2205"/>
                </a:lnTo>
                <a:lnTo>
                  <a:pt x="2003" y="2218"/>
                </a:lnTo>
                <a:lnTo>
                  <a:pt x="1991" y="2231"/>
                </a:lnTo>
                <a:lnTo>
                  <a:pt x="1991" y="2231"/>
                </a:lnTo>
                <a:close/>
                <a:moveTo>
                  <a:pt x="663" y="963"/>
                </a:moveTo>
                <a:lnTo>
                  <a:pt x="805" y="963"/>
                </a:lnTo>
                <a:lnTo>
                  <a:pt x="805" y="1105"/>
                </a:lnTo>
                <a:lnTo>
                  <a:pt x="805" y="1105"/>
                </a:lnTo>
                <a:lnTo>
                  <a:pt x="806" y="1118"/>
                </a:lnTo>
                <a:lnTo>
                  <a:pt x="811" y="1130"/>
                </a:lnTo>
                <a:lnTo>
                  <a:pt x="817" y="1141"/>
                </a:lnTo>
                <a:lnTo>
                  <a:pt x="824" y="1150"/>
                </a:lnTo>
                <a:lnTo>
                  <a:pt x="834" y="1159"/>
                </a:lnTo>
                <a:lnTo>
                  <a:pt x="844" y="1165"/>
                </a:lnTo>
                <a:lnTo>
                  <a:pt x="856" y="1168"/>
                </a:lnTo>
                <a:lnTo>
                  <a:pt x="869" y="1169"/>
                </a:lnTo>
                <a:lnTo>
                  <a:pt x="954" y="1169"/>
                </a:lnTo>
                <a:lnTo>
                  <a:pt x="954" y="1169"/>
                </a:lnTo>
                <a:lnTo>
                  <a:pt x="968" y="1168"/>
                </a:lnTo>
                <a:lnTo>
                  <a:pt x="979" y="1165"/>
                </a:lnTo>
                <a:lnTo>
                  <a:pt x="990" y="1159"/>
                </a:lnTo>
                <a:lnTo>
                  <a:pt x="999" y="1150"/>
                </a:lnTo>
                <a:lnTo>
                  <a:pt x="1008" y="1141"/>
                </a:lnTo>
                <a:lnTo>
                  <a:pt x="1014" y="1130"/>
                </a:lnTo>
                <a:lnTo>
                  <a:pt x="1017" y="1118"/>
                </a:lnTo>
                <a:lnTo>
                  <a:pt x="1018" y="1105"/>
                </a:lnTo>
                <a:lnTo>
                  <a:pt x="1018" y="963"/>
                </a:lnTo>
                <a:lnTo>
                  <a:pt x="1161" y="963"/>
                </a:lnTo>
                <a:lnTo>
                  <a:pt x="1161" y="963"/>
                </a:lnTo>
                <a:lnTo>
                  <a:pt x="1174" y="962"/>
                </a:lnTo>
                <a:lnTo>
                  <a:pt x="1185" y="959"/>
                </a:lnTo>
                <a:lnTo>
                  <a:pt x="1196" y="953"/>
                </a:lnTo>
                <a:lnTo>
                  <a:pt x="1206" y="945"/>
                </a:lnTo>
                <a:lnTo>
                  <a:pt x="1214" y="935"/>
                </a:lnTo>
                <a:lnTo>
                  <a:pt x="1220" y="924"/>
                </a:lnTo>
                <a:lnTo>
                  <a:pt x="1223" y="913"/>
                </a:lnTo>
                <a:lnTo>
                  <a:pt x="1224" y="900"/>
                </a:lnTo>
                <a:lnTo>
                  <a:pt x="1224" y="814"/>
                </a:lnTo>
                <a:lnTo>
                  <a:pt x="1224" y="814"/>
                </a:lnTo>
                <a:lnTo>
                  <a:pt x="1223" y="801"/>
                </a:lnTo>
                <a:lnTo>
                  <a:pt x="1220" y="789"/>
                </a:lnTo>
                <a:lnTo>
                  <a:pt x="1214" y="779"/>
                </a:lnTo>
                <a:lnTo>
                  <a:pt x="1206" y="769"/>
                </a:lnTo>
                <a:lnTo>
                  <a:pt x="1196" y="761"/>
                </a:lnTo>
                <a:lnTo>
                  <a:pt x="1185" y="755"/>
                </a:lnTo>
                <a:lnTo>
                  <a:pt x="1174" y="752"/>
                </a:lnTo>
                <a:lnTo>
                  <a:pt x="1161" y="750"/>
                </a:lnTo>
                <a:lnTo>
                  <a:pt x="1018" y="750"/>
                </a:lnTo>
                <a:lnTo>
                  <a:pt x="1018" y="608"/>
                </a:lnTo>
                <a:lnTo>
                  <a:pt x="1018" y="608"/>
                </a:lnTo>
                <a:lnTo>
                  <a:pt x="1017" y="595"/>
                </a:lnTo>
                <a:lnTo>
                  <a:pt x="1014" y="584"/>
                </a:lnTo>
                <a:lnTo>
                  <a:pt x="1008" y="573"/>
                </a:lnTo>
                <a:lnTo>
                  <a:pt x="999" y="563"/>
                </a:lnTo>
                <a:lnTo>
                  <a:pt x="990" y="555"/>
                </a:lnTo>
                <a:lnTo>
                  <a:pt x="979" y="549"/>
                </a:lnTo>
                <a:lnTo>
                  <a:pt x="968" y="546"/>
                </a:lnTo>
                <a:lnTo>
                  <a:pt x="954" y="544"/>
                </a:lnTo>
                <a:lnTo>
                  <a:pt x="869" y="544"/>
                </a:lnTo>
                <a:lnTo>
                  <a:pt x="869" y="544"/>
                </a:lnTo>
                <a:lnTo>
                  <a:pt x="856" y="546"/>
                </a:lnTo>
                <a:lnTo>
                  <a:pt x="844" y="549"/>
                </a:lnTo>
                <a:lnTo>
                  <a:pt x="834" y="555"/>
                </a:lnTo>
                <a:lnTo>
                  <a:pt x="824" y="563"/>
                </a:lnTo>
                <a:lnTo>
                  <a:pt x="817" y="573"/>
                </a:lnTo>
                <a:lnTo>
                  <a:pt x="811" y="584"/>
                </a:lnTo>
                <a:lnTo>
                  <a:pt x="806" y="595"/>
                </a:lnTo>
                <a:lnTo>
                  <a:pt x="805" y="608"/>
                </a:lnTo>
                <a:lnTo>
                  <a:pt x="805" y="750"/>
                </a:lnTo>
                <a:lnTo>
                  <a:pt x="663" y="750"/>
                </a:lnTo>
                <a:lnTo>
                  <a:pt x="663" y="750"/>
                </a:lnTo>
                <a:lnTo>
                  <a:pt x="650" y="752"/>
                </a:lnTo>
                <a:lnTo>
                  <a:pt x="638" y="755"/>
                </a:lnTo>
                <a:lnTo>
                  <a:pt x="628" y="761"/>
                </a:lnTo>
                <a:lnTo>
                  <a:pt x="618" y="769"/>
                </a:lnTo>
                <a:lnTo>
                  <a:pt x="611" y="779"/>
                </a:lnTo>
                <a:lnTo>
                  <a:pt x="605" y="789"/>
                </a:lnTo>
                <a:lnTo>
                  <a:pt x="600" y="801"/>
                </a:lnTo>
                <a:lnTo>
                  <a:pt x="599" y="814"/>
                </a:lnTo>
                <a:lnTo>
                  <a:pt x="599" y="900"/>
                </a:lnTo>
                <a:lnTo>
                  <a:pt x="599" y="900"/>
                </a:lnTo>
                <a:lnTo>
                  <a:pt x="600" y="913"/>
                </a:lnTo>
                <a:lnTo>
                  <a:pt x="605" y="924"/>
                </a:lnTo>
                <a:lnTo>
                  <a:pt x="611" y="935"/>
                </a:lnTo>
                <a:lnTo>
                  <a:pt x="618" y="945"/>
                </a:lnTo>
                <a:lnTo>
                  <a:pt x="628" y="953"/>
                </a:lnTo>
                <a:lnTo>
                  <a:pt x="638" y="959"/>
                </a:lnTo>
                <a:lnTo>
                  <a:pt x="650" y="962"/>
                </a:lnTo>
                <a:lnTo>
                  <a:pt x="663" y="963"/>
                </a:lnTo>
                <a:lnTo>
                  <a:pt x="663" y="963"/>
                </a:lnTo>
                <a:close/>
                <a:moveTo>
                  <a:pt x="670" y="821"/>
                </a:moveTo>
                <a:lnTo>
                  <a:pt x="827" y="821"/>
                </a:lnTo>
                <a:lnTo>
                  <a:pt x="827" y="821"/>
                </a:lnTo>
                <a:lnTo>
                  <a:pt x="837" y="820"/>
                </a:lnTo>
                <a:lnTo>
                  <a:pt x="847" y="818"/>
                </a:lnTo>
                <a:lnTo>
                  <a:pt x="855" y="813"/>
                </a:lnTo>
                <a:lnTo>
                  <a:pt x="862" y="807"/>
                </a:lnTo>
                <a:lnTo>
                  <a:pt x="868" y="799"/>
                </a:lnTo>
                <a:lnTo>
                  <a:pt x="873" y="791"/>
                </a:lnTo>
                <a:lnTo>
                  <a:pt x="875" y="781"/>
                </a:lnTo>
                <a:lnTo>
                  <a:pt x="876" y="772"/>
                </a:lnTo>
                <a:lnTo>
                  <a:pt x="876" y="615"/>
                </a:lnTo>
                <a:lnTo>
                  <a:pt x="947" y="615"/>
                </a:lnTo>
                <a:lnTo>
                  <a:pt x="947" y="772"/>
                </a:lnTo>
                <a:lnTo>
                  <a:pt x="947" y="772"/>
                </a:lnTo>
                <a:lnTo>
                  <a:pt x="949" y="781"/>
                </a:lnTo>
                <a:lnTo>
                  <a:pt x="952" y="791"/>
                </a:lnTo>
                <a:lnTo>
                  <a:pt x="957" y="799"/>
                </a:lnTo>
                <a:lnTo>
                  <a:pt x="963" y="807"/>
                </a:lnTo>
                <a:lnTo>
                  <a:pt x="970" y="813"/>
                </a:lnTo>
                <a:lnTo>
                  <a:pt x="978" y="818"/>
                </a:lnTo>
                <a:lnTo>
                  <a:pt x="988" y="820"/>
                </a:lnTo>
                <a:lnTo>
                  <a:pt x="997" y="821"/>
                </a:lnTo>
                <a:lnTo>
                  <a:pt x="1153" y="821"/>
                </a:lnTo>
                <a:lnTo>
                  <a:pt x="1153" y="892"/>
                </a:lnTo>
                <a:lnTo>
                  <a:pt x="997" y="892"/>
                </a:lnTo>
                <a:lnTo>
                  <a:pt x="997" y="892"/>
                </a:lnTo>
                <a:lnTo>
                  <a:pt x="988" y="894"/>
                </a:lnTo>
                <a:lnTo>
                  <a:pt x="978" y="896"/>
                </a:lnTo>
                <a:lnTo>
                  <a:pt x="970" y="901"/>
                </a:lnTo>
                <a:lnTo>
                  <a:pt x="963" y="907"/>
                </a:lnTo>
                <a:lnTo>
                  <a:pt x="957" y="915"/>
                </a:lnTo>
                <a:lnTo>
                  <a:pt x="952" y="923"/>
                </a:lnTo>
                <a:lnTo>
                  <a:pt x="949" y="933"/>
                </a:lnTo>
                <a:lnTo>
                  <a:pt x="947" y="942"/>
                </a:lnTo>
                <a:lnTo>
                  <a:pt x="947" y="1098"/>
                </a:lnTo>
                <a:lnTo>
                  <a:pt x="876" y="1098"/>
                </a:lnTo>
                <a:lnTo>
                  <a:pt x="876" y="942"/>
                </a:lnTo>
                <a:lnTo>
                  <a:pt x="876" y="942"/>
                </a:lnTo>
                <a:lnTo>
                  <a:pt x="875" y="933"/>
                </a:lnTo>
                <a:lnTo>
                  <a:pt x="873" y="923"/>
                </a:lnTo>
                <a:lnTo>
                  <a:pt x="868" y="915"/>
                </a:lnTo>
                <a:lnTo>
                  <a:pt x="862" y="907"/>
                </a:lnTo>
                <a:lnTo>
                  <a:pt x="855" y="901"/>
                </a:lnTo>
                <a:lnTo>
                  <a:pt x="847" y="896"/>
                </a:lnTo>
                <a:lnTo>
                  <a:pt x="837" y="894"/>
                </a:lnTo>
                <a:lnTo>
                  <a:pt x="827" y="892"/>
                </a:lnTo>
                <a:lnTo>
                  <a:pt x="670" y="892"/>
                </a:lnTo>
                <a:lnTo>
                  <a:pt x="670" y="821"/>
                </a:lnTo>
                <a:close/>
                <a:moveTo>
                  <a:pt x="450" y="1595"/>
                </a:moveTo>
                <a:lnTo>
                  <a:pt x="1307" y="1595"/>
                </a:lnTo>
                <a:lnTo>
                  <a:pt x="1307" y="1595"/>
                </a:lnTo>
                <a:lnTo>
                  <a:pt x="1314" y="1594"/>
                </a:lnTo>
                <a:lnTo>
                  <a:pt x="1322" y="1593"/>
                </a:lnTo>
                <a:lnTo>
                  <a:pt x="1328" y="1590"/>
                </a:lnTo>
                <a:lnTo>
                  <a:pt x="1333" y="1585"/>
                </a:lnTo>
                <a:lnTo>
                  <a:pt x="1337" y="1580"/>
                </a:lnTo>
                <a:lnTo>
                  <a:pt x="1341" y="1574"/>
                </a:lnTo>
                <a:lnTo>
                  <a:pt x="1343" y="1567"/>
                </a:lnTo>
                <a:lnTo>
                  <a:pt x="1343" y="1560"/>
                </a:lnTo>
                <a:lnTo>
                  <a:pt x="1343" y="1560"/>
                </a:lnTo>
                <a:lnTo>
                  <a:pt x="1343" y="1553"/>
                </a:lnTo>
                <a:lnTo>
                  <a:pt x="1341" y="1546"/>
                </a:lnTo>
                <a:lnTo>
                  <a:pt x="1337" y="1540"/>
                </a:lnTo>
                <a:lnTo>
                  <a:pt x="1333" y="1535"/>
                </a:lnTo>
                <a:lnTo>
                  <a:pt x="1328" y="1530"/>
                </a:lnTo>
                <a:lnTo>
                  <a:pt x="1322" y="1527"/>
                </a:lnTo>
                <a:lnTo>
                  <a:pt x="1314" y="1526"/>
                </a:lnTo>
                <a:lnTo>
                  <a:pt x="1307" y="1524"/>
                </a:lnTo>
                <a:lnTo>
                  <a:pt x="450" y="1524"/>
                </a:lnTo>
                <a:lnTo>
                  <a:pt x="450" y="1524"/>
                </a:lnTo>
                <a:lnTo>
                  <a:pt x="443" y="1526"/>
                </a:lnTo>
                <a:lnTo>
                  <a:pt x="437" y="1527"/>
                </a:lnTo>
                <a:lnTo>
                  <a:pt x="431" y="1530"/>
                </a:lnTo>
                <a:lnTo>
                  <a:pt x="425" y="1535"/>
                </a:lnTo>
                <a:lnTo>
                  <a:pt x="422" y="1540"/>
                </a:lnTo>
                <a:lnTo>
                  <a:pt x="418" y="1546"/>
                </a:lnTo>
                <a:lnTo>
                  <a:pt x="416" y="1553"/>
                </a:lnTo>
                <a:lnTo>
                  <a:pt x="414" y="1560"/>
                </a:lnTo>
                <a:lnTo>
                  <a:pt x="414" y="1560"/>
                </a:lnTo>
                <a:lnTo>
                  <a:pt x="416" y="1567"/>
                </a:lnTo>
                <a:lnTo>
                  <a:pt x="418" y="1574"/>
                </a:lnTo>
                <a:lnTo>
                  <a:pt x="422" y="1580"/>
                </a:lnTo>
                <a:lnTo>
                  <a:pt x="425" y="1585"/>
                </a:lnTo>
                <a:lnTo>
                  <a:pt x="431" y="1590"/>
                </a:lnTo>
                <a:lnTo>
                  <a:pt x="437" y="1593"/>
                </a:lnTo>
                <a:lnTo>
                  <a:pt x="443" y="1594"/>
                </a:lnTo>
                <a:lnTo>
                  <a:pt x="450" y="1595"/>
                </a:lnTo>
                <a:lnTo>
                  <a:pt x="450" y="1595"/>
                </a:lnTo>
                <a:close/>
                <a:moveTo>
                  <a:pt x="450" y="1382"/>
                </a:moveTo>
                <a:lnTo>
                  <a:pt x="1387" y="1382"/>
                </a:lnTo>
                <a:lnTo>
                  <a:pt x="1387" y="1382"/>
                </a:lnTo>
                <a:lnTo>
                  <a:pt x="1394" y="1381"/>
                </a:lnTo>
                <a:lnTo>
                  <a:pt x="1401" y="1380"/>
                </a:lnTo>
                <a:lnTo>
                  <a:pt x="1407" y="1377"/>
                </a:lnTo>
                <a:lnTo>
                  <a:pt x="1412" y="1372"/>
                </a:lnTo>
                <a:lnTo>
                  <a:pt x="1416" y="1367"/>
                </a:lnTo>
                <a:lnTo>
                  <a:pt x="1420" y="1361"/>
                </a:lnTo>
                <a:lnTo>
                  <a:pt x="1421" y="1354"/>
                </a:lnTo>
                <a:lnTo>
                  <a:pt x="1422" y="1347"/>
                </a:lnTo>
                <a:lnTo>
                  <a:pt x="1422" y="1347"/>
                </a:lnTo>
                <a:lnTo>
                  <a:pt x="1421" y="1340"/>
                </a:lnTo>
                <a:lnTo>
                  <a:pt x="1420" y="1333"/>
                </a:lnTo>
                <a:lnTo>
                  <a:pt x="1416" y="1327"/>
                </a:lnTo>
                <a:lnTo>
                  <a:pt x="1412" y="1322"/>
                </a:lnTo>
                <a:lnTo>
                  <a:pt x="1407" y="1317"/>
                </a:lnTo>
                <a:lnTo>
                  <a:pt x="1401" y="1314"/>
                </a:lnTo>
                <a:lnTo>
                  <a:pt x="1394" y="1313"/>
                </a:lnTo>
                <a:lnTo>
                  <a:pt x="1387" y="1311"/>
                </a:lnTo>
                <a:lnTo>
                  <a:pt x="450" y="1311"/>
                </a:lnTo>
                <a:lnTo>
                  <a:pt x="450" y="1311"/>
                </a:lnTo>
                <a:lnTo>
                  <a:pt x="443" y="1313"/>
                </a:lnTo>
                <a:lnTo>
                  <a:pt x="437" y="1314"/>
                </a:lnTo>
                <a:lnTo>
                  <a:pt x="431" y="1317"/>
                </a:lnTo>
                <a:lnTo>
                  <a:pt x="425" y="1322"/>
                </a:lnTo>
                <a:lnTo>
                  <a:pt x="422" y="1327"/>
                </a:lnTo>
                <a:lnTo>
                  <a:pt x="418" y="1333"/>
                </a:lnTo>
                <a:lnTo>
                  <a:pt x="416" y="1340"/>
                </a:lnTo>
                <a:lnTo>
                  <a:pt x="414" y="1347"/>
                </a:lnTo>
                <a:lnTo>
                  <a:pt x="414" y="1347"/>
                </a:lnTo>
                <a:lnTo>
                  <a:pt x="416" y="1354"/>
                </a:lnTo>
                <a:lnTo>
                  <a:pt x="418" y="1361"/>
                </a:lnTo>
                <a:lnTo>
                  <a:pt x="422" y="1367"/>
                </a:lnTo>
                <a:lnTo>
                  <a:pt x="425" y="1372"/>
                </a:lnTo>
                <a:lnTo>
                  <a:pt x="431" y="1377"/>
                </a:lnTo>
                <a:lnTo>
                  <a:pt x="437" y="1380"/>
                </a:lnTo>
                <a:lnTo>
                  <a:pt x="443" y="1381"/>
                </a:lnTo>
                <a:lnTo>
                  <a:pt x="450" y="1382"/>
                </a:lnTo>
                <a:lnTo>
                  <a:pt x="450" y="1382"/>
                </a:lnTo>
                <a:close/>
                <a:moveTo>
                  <a:pt x="1715" y="1689"/>
                </a:moveTo>
                <a:lnTo>
                  <a:pt x="1715" y="1689"/>
                </a:lnTo>
                <a:lnTo>
                  <a:pt x="1698" y="1689"/>
                </a:lnTo>
                <a:lnTo>
                  <a:pt x="1682" y="1693"/>
                </a:lnTo>
                <a:lnTo>
                  <a:pt x="1666" y="1696"/>
                </a:lnTo>
                <a:lnTo>
                  <a:pt x="1652" y="1702"/>
                </a:lnTo>
                <a:lnTo>
                  <a:pt x="1638" y="1708"/>
                </a:lnTo>
                <a:lnTo>
                  <a:pt x="1624" y="1716"/>
                </a:lnTo>
                <a:lnTo>
                  <a:pt x="1612" y="1726"/>
                </a:lnTo>
                <a:lnTo>
                  <a:pt x="1600" y="1736"/>
                </a:lnTo>
                <a:lnTo>
                  <a:pt x="1589" y="1748"/>
                </a:lnTo>
                <a:lnTo>
                  <a:pt x="1580" y="1760"/>
                </a:lnTo>
                <a:lnTo>
                  <a:pt x="1571" y="1774"/>
                </a:lnTo>
                <a:lnTo>
                  <a:pt x="1564" y="1788"/>
                </a:lnTo>
                <a:lnTo>
                  <a:pt x="1560" y="1803"/>
                </a:lnTo>
                <a:lnTo>
                  <a:pt x="1555" y="1819"/>
                </a:lnTo>
                <a:lnTo>
                  <a:pt x="1553" y="1835"/>
                </a:lnTo>
                <a:lnTo>
                  <a:pt x="1553" y="1851"/>
                </a:lnTo>
                <a:lnTo>
                  <a:pt x="1553" y="1851"/>
                </a:lnTo>
                <a:lnTo>
                  <a:pt x="1553" y="1868"/>
                </a:lnTo>
                <a:lnTo>
                  <a:pt x="1555" y="1884"/>
                </a:lnTo>
                <a:lnTo>
                  <a:pt x="1560" y="1900"/>
                </a:lnTo>
                <a:lnTo>
                  <a:pt x="1564" y="1915"/>
                </a:lnTo>
                <a:lnTo>
                  <a:pt x="1571" y="1929"/>
                </a:lnTo>
                <a:lnTo>
                  <a:pt x="1580" y="1942"/>
                </a:lnTo>
                <a:lnTo>
                  <a:pt x="1589" y="1955"/>
                </a:lnTo>
                <a:lnTo>
                  <a:pt x="1600" y="1967"/>
                </a:lnTo>
                <a:lnTo>
                  <a:pt x="1612" y="1977"/>
                </a:lnTo>
                <a:lnTo>
                  <a:pt x="1624" y="1986"/>
                </a:lnTo>
                <a:lnTo>
                  <a:pt x="1638" y="1994"/>
                </a:lnTo>
                <a:lnTo>
                  <a:pt x="1652" y="2001"/>
                </a:lnTo>
                <a:lnTo>
                  <a:pt x="1666" y="2007"/>
                </a:lnTo>
                <a:lnTo>
                  <a:pt x="1682" y="2011"/>
                </a:lnTo>
                <a:lnTo>
                  <a:pt x="1698" y="2013"/>
                </a:lnTo>
                <a:lnTo>
                  <a:pt x="1715" y="2014"/>
                </a:lnTo>
                <a:lnTo>
                  <a:pt x="1715" y="2014"/>
                </a:lnTo>
                <a:lnTo>
                  <a:pt x="1731" y="2013"/>
                </a:lnTo>
                <a:lnTo>
                  <a:pt x="1748" y="2011"/>
                </a:lnTo>
                <a:lnTo>
                  <a:pt x="1763" y="2007"/>
                </a:lnTo>
                <a:lnTo>
                  <a:pt x="1779" y="2001"/>
                </a:lnTo>
                <a:lnTo>
                  <a:pt x="1793" y="1994"/>
                </a:lnTo>
                <a:lnTo>
                  <a:pt x="1806" y="1986"/>
                </a:lnTo>
                <a:lnTo>
                  <a:pt x="1819" y="1977"/>
                </a:lnTo>
                <a:lnTo>
                  <a:pt x="1830" y="1967"/>
                </a:lnTo>
                <a:lnTo>
                  <a:pt x="1840" y="1955"/>
                </a:lnTo>
                <a:lnTo>
                  <a:pt x="1850" y="1942"/>
                </a:lnTo>
                <a:lnTo>
                  <a:pt x="1858" y="1929"/>
                </a:lnTo>
                <a:lnTo>
                  <a:pt x="1865" y="1915"/>
                </a:lnTo>
                <a:lnTo>
                  <a:pt x="1871" y="1900"/>
                </a:lnTo>
                <a:lnTo>
                  <a:pt x="1875" y="1884"/>
                </a:lnTo>
                <a:lnTo>
                  <a:pt x="1877" y="1868"/>
                </a:lnTo>
                <a:lnTo>
                  <a:pt x="1878" y="1851"/>
                </a:lnTo>
                <a:lnTo>
                  <a:pt x="1878" y="1851"/>
                </a:lnTo>
                <a:lnTo>
                  <a:pt x="1877" y="1835"/>
                </a:lnTo>
                <a:lnTo>
                  <a:pt x="1875" y="1819"/>
                </a:lnTo>
                <a:lnTo>
                  <a:pt x="1871" y="1803"/>
                </a:lnTo>
                <a:lnTo>
                  <a:pt x="1865" y="1788"/>
                </a:lnTo>
                <a:lnTo>
                  <a:pt x="1858" y="1774"/>
                </a:lnTo>
                <a:lnTo>
                  <a:pt x="1850" y="1760"/>
                </a:lnTo>
                <a:lnTo>
                  <a:pt x="1840" y="1748"/>
                </a:lnTo>
                <a:lnTo>
                  <a:pt x="1830" y="1736"/>
                </a:lnTo>
                <a:lnTo>
                  <a:pt x="1819" y="1726"/>
                </a:lnTo>
                <a:lnTo>
                  <a:pt x="1806" y="1716"/>
                </a:lnTo>
                <a:lnTo>
                  <a:pt x="1793" y="1708"/>
                </a:lnTo>
                <a:lnTo>
                  <a:pt x="1779" y="1702"/>
                </a:lnTo>
                <a:lnTo>
                  <a:pt x="1763" y="1696"/>
                </a:lnTo>
                <a:lnTo>
                  <a:pt x="1748" y="1693"/>
                </a:lnTo>
                <a:lnTo>
                  <a:pt x="1731" y="1689"/>
                </a:lnTo>
                <a:lnTo>
                  <a:pt x="1715" y="1689"/>
                </a:lnTo>
                <a:lnTo>
                  <a:pt x="1715" y="1689"/>
                </a:lnTo>
                <a:close/>
                <a:moveTo>
                  <a:pt x="1715" y="1943"/>
                </a:moveTo>
                <a:lnTo>
                  <a:pt x="1715" y="1943"/>
                </a:lnTo>
                <a:lnTo>
                  <a:pt x="1705" y="1942"/>
                </a:lnTo>
                <a:lnTo>
                  <a:pt x="1697" y="1941"/>
                </a:lnTo>
                <a:lnTo>
                  <a:pt x="1688" y="1939"/>
                </a:lnTo>
                <a:lnTo>
                  <a:pt x="1679" y="1936"/>
                </a:lnTo>
                <a:lnTo>
                  <a:pt x="1671" y="1932"/>
                </a:lnTo>
                <a:lnTo>
                  <a:pt x="1664" y="1928"/>
                </a:lnTo>
                <a:lnTo>
                  <a:pt x="1657" y="1922"/>
                </a:lnTo>
                <a:lnTo>
                  <a:pt x="1650" y="1916"/>
                </a:lnTo>
                <a:lnTo>
                  <a:pt x="1644" y="1910"/>
                </a:lnTo>
                <a:lnTo>
                  <a:pt x="1639" y="1903"/>
                </a:lnTo>
                <a:lnTo>
                  <a:pt x="1634" y="1895"/>
                </a:lnTo>
                <a:lnTo>
                  <a:pt x="1631" y="1887"/>
                </a:lnTo>
                <a:lnTo>
                  <a:pt x="1627" y="1878"/>
                </a:lnTo>
                <a:lnTo>
                  <a:pt x="1625" y="1870"/>
                </a:lnTo>
                <a:lnTo>
                  <a:pt x="1624" y="1861"/>
                </a:lnTo>
                <a:lnTo>
                  <a:pt x="1624" y="1851"/>
                </a:lnTo>
                <a:lnTo>
                  <a:pt x="1624" y="1851"/>
                </a:lnTo>
                <a:lnTo>
                  <a:pt x="1624" y="1842"/>
                </a:lnTo>
                <a:lnTo>
                  <a:pt x="1625" y="1833"/>
                </a:lnTo>
                <a:lnTo>
                  <a:pt x="1627" y="1824"/>
                </a:lnTo>
                <a:lnTo>
                  <a:pt x="1631" y="1816"/>
                </a:lnTo>
                <a:lnTo>
                  <a:pt x="1634" y="1807"/>
                </a:lnTo>
                <a:lnTo>
                  <a:pt x="1639" y="1800"/>
                </a:lnTo>
                <a:lnTo>
                  <a:pt x="1644" y="1793"/>
                </a:lnTo>
                <a:lnTo>
                  <a:pt x="1650" y="1786"/>
                </a:lnTo>
                <a:lnTo>
                  <a:pt x="1657" y="1780"/>
                </a:lnTo>
                <a:lnTo>
                  <a:pt x="1664" y="1775"/>
                </a:lnTo>
                <a:lnTo>
                  <a:pt x="1671" y="1771"/>
                </a:lnTo>
                <a:lnTo>
                  <a:pt x="1679" y="1767"/>
                </a:lnTo>
                <a:lnTo>
                  <a:pt x="1688" y="1764"/>
                </a:lnTo>
                <a:lnTo>
                  <a:pt x="1697" y="1761"/>
                </a:lnTo>
                <a:lnTo>
                  <a:pt x="1705" y="1760"/>
                </a:lnTo>
                <a:lnTo>
                  <a:pt x="1715" y="1760"/>
                </a:lnTo>
                <a:lnTo>
                  <a:pt x="1715" y="1760"/>
                </a:lnTo>
                <a:lnTo>
                  <a:pt x="1724" y="1760"/>
                </a:lnTo>
                <a:lnTo>
                  <a:pt x="1734" y="1761"/>
                </a:lnTo>
                <a:lnTo>
                  <a:pt x="1742" y="1764"/>
                </a:lnTo>
                <a:lnTo>
                  <a:pt x="1750" y="1767"/>
                </a:lnTo>
                <a:lnTo>
                  <a:pt x="1759" y="1771"/>
                </a:lnTo>
                <a:lnTo>
                  <a:pt x="1767" y="1775"/>
                </a:lnTo>
                <a:lnTo>
                  <a:pt x="1773" y="1780"/>
                </a:lnTo>
                <a:lnTo>
                  <a:pt x="1780" y="1786"/>
                </a:lnTo>
                <a:lnTo>
                  <a:pt x="1786" y="1793"/>
                </a:lnTo>
                <a:lnTo>
                  <a:pt x="1791" y="1800"/>
                </a:lnTo>
                <a:lnTo>
                  <a:pt x="1795" y="1807"/>
                </a:lnTo>
                <a:lnTo>
                  <a:pt x="1800" y="1816"/>
                </a:lnTo>
                <a:lnTo>
                  <a:pt x="1802" y="1824"/>
                </a:lnTo>
                <a:lnTo>
                  <a:pt x="1805" y="1833"/>
                </a:lnTo>
                <a:lnTo>
                  <a:pt x="1806" y="1842"/>
                </a:lnTo>
                <a:lnTo>
                  <a:pt x="1807" y="1851"/>
                </a:lnTo>
                <a:lnTo>
                  <a:pt x="1807" y="1851"/>
                </a:lnTo>
                <a:lnTo>
                  <a:pt x="1806" y="1861"/>
                </a:lnTo>
                <a:lnTo>
                  <a:pt x="1805" y="1870"/>
                </a:lnTo>
                <a:lnTo>
                  <a:pt x="1802" y="1878"/>
                </a:lnTo>
                <a:lnTo>
                  <a:pt x="1800" y="1887"/>
                </a:lnTo>
                <a:lnTo>
                  <a:pt x="1795" y="1895"/>
                </a:lnTo>
                <a:lnTo>
                  <a:pt x="1791" y="1903"/>
                </a:lnTo>
                <a:lnTo>
                  <a:pt x="1786" y="1910"/>
                </a:lnTo>
                <a:lnTo>
                  <a:pt x="1780" y="1916"/>
                </a:lnTo>
                <a:lnTo>
                  <a:pt x="1773" y="1922"/>
                </a:lnTo>
                <a:lnTo>
                  <a:pt x="1767" y="1928"/>
                </a:lnTo>
                <a:lnTo>
                  <a:pt x="1759" y="1932"/>
                </a:lnTo>
                <a:lnTo>
                  <a:pt x="1750" y="1936"/>
                </a:lnTo>
                <a:lnTo>
                  <a:pt x="1742" y="1939"/>
                </a:lnTo>
                <a:lnTo>
                  <a:pt x="1734" y="1941"/>
                </a:lnTo>
                <a:lnTo>
                  <a:pt x="1724" y="1942"/>
                </a:lnTo>
                <a:lnTo>
                  <a:pt x="1715" y="1943"/>
                </a:lnTo>
                <a:lnTo>
                  <a:pt x="1715" y="1943"/>
                </a:lnTo>
                <a:close/>
                <a:moveTo>
                  <a:pt x="450" y="2022"/>
                </a:moveTo>
                <a:lnTo>
                  <a:pt x="1103" y="2022"/>
                </a:lnTo>
                <a:lnTo>
                  <a:pt x="1103" y="2022"/>
                </a:lnTo>
                <a:lnTo>
                  <a:pt x="1110" y="2020"/>
                </a:lnTo>
                <a:lnTo>
                  <a:pt x="1117" y="2019"/>
                </a:lnTo>
                <a:lnTo>
                  <a:pt x="1123" y="2016"/>
                </a:lnTo>
                <a:lnTo>
                  <a:pt x="1127" y="2011"/>
                </a:lnTo>
                <a:lnTo>
                  <a:pt x="1132" y="2006"/>
                </a:lnTo>
                <a:lnTo>
                  <a:pt x="1136" y="2000"/>
                </a:lnTo>
                <a:lnTo>
                  <a:pt x="1137" y="1993"/>
                </a:lnTo>
                <a:lnTo>
                  <a:pt x="1138" y="1986"/>
                </a:lnTo>
                <a:lnTo>
                  <a:pt x="1138" y="1986"/>
                </a:lnTo>
                <a:lnTo>
                  <a:pt x="1137" y="1979"/>
                </a:lnTo>
                <a:lnTo>
                  <a:pt x="1136" y="1972"/>
                </a:lnTo>
                <a:lnTo>
                  <a:pt x="1132" y="1966"/>
                </a:lnTo>
                <a:lnTo>
                  <a:pt x="1127" y="1961"/>
                </a:lnTo>
                <a:lnTo>
                  <a:pt x="1123" y="1956"/>
                </a:lnTo>
                <a:lnTo>
                  <a:pt x="1117" y="1953"/>
                </a:lnTo>
                <a:lnTo>
                  <a:pt x="1110" y="1952"/>
                </a:lnTo>
                <a:lnTo>
                  <a:pt x="1103" y="1951"/>
                </a:lnTo>
                <a:lnTo>
                  <a:pt x="450" y="1951"/>
                </a:lnTo>
                <a:lnTo>
                  <a:pt x="450" y="1951"/>
                </a:lnTo>
                <a:lnTo>
                  <a:pt x="443" y="1952"/>
                </a:lnTo>
                <a:lnTo>
                  <a:pt x="437" y="1953"/>
                </a:lnTo>
                <a:lnTo>
                  <a:pt x="431" y="1956"/>
                </a:lnTo>
                <a:lnTo>
                  <a:pt x="425" y="1961"/>
                </a:lnTo>
                <a:lnTo>
                  <a:pt x="422" y="1966"/>
                </a:lnTo>
                <a:lnTo>
                  <a:pt x="418" y="1972"/>
                </a:lnTo>
                <a:lnTo>
                  <a:pt x="416" y="1979"/>
                </a:lnTo>
                <a:lnTo>
                  <a:pt x="414" y="1986"/>
                </a:lnTo>
                <a:lnTo>
                  <a:pt x="414" y="1986"/>
                </a:lnTo>
                <a:lnTo>
                  <a:pt x="416" y="1993"/>
                </a:lnTo>
                <a:lnTo>
                  <a:pt x="418" y="2000"/>
                </a:lnTo>
                <a:lnTo>
                  <a:pt x="422" y="2006"/>
                </a:lnTo>
                <a:lnTo>
                  <a:pt x="425" y="2011"/>
                </a:lnTo>
                <a:lnTo>
                  <a:pt x="431" y="2016"/>
                </a:lnTo>
                <a:lnTo>
                  <a:pt x="437" y="2019"/>
                </a:lnTo>
                <a:lnTo>
                  <a:pt x="443" y="2020"/>
                </a:lnTo>
                <a:lnTo>
                  <a:pt x="450" y="2022"/>
                </a:lnTo>
                <a:lnTo>
                  <a:pt x="450" y="2022"/>
                </a:lnTo>
                <a:close/>
                <a:moveTo>
                  <a:pt x="450" y="1809"/>
                </a:moveTo>
                <a:lnTo>
                  <a:pt x="1174" y="1809"/>
                </a:lnTo>
                <a:lnTo>
                  <a:pt x="1174" y="1809"/>
                </a:lnTo>
                <a:lnTo>
                  <a:pt x="1181" y="1807"/>
                </a:lnTo>
                <a:lnTo>
                  <a:pt x="1188" y="1806"/>
                </a:lnTo>
                <a:lnTo>
                  <a:pt x="1194" y="1803"/>
                </a:lnTo>
                <a:lnTo>
                  <a:pt x="1198" y="1798"/>
                </a:lnTo>
                <a:lnTo>
                  <a:pt x="1203" y="1793"/>
                </a:lnTo>
                <a:lnTo>
                  <a:pt x="1207" y="1787"/>
                </a:lnTo>
                <a:lnTo>
                  <a:pt x="1208" y="1780"/>
                </a:lnTo>
                <a:lnTo>
                  <a:pt x="1209" y="1773"/>
                </a:lnTo>
                <a:lnTo>
                  <a:pt x="1209" y="1773"/>
                </a:lnTo>
                <a:lnTo>
                  <a:pt x="1208" y="1766"/>
                </a:lnTo>
                <a:lnTo>
                  <a:pt x="1207" y="1759"/>
                </a:lnTo>
                <a:lnTo>
                  <a:pt x="1203" y="1753"/>
                </a:lnTo>
                <a:lnTo>
                  <a:pt x="1198" y="1748"/>
                </a:lnTo>
                <a:lnTo>
                  <a:pt x="1194" y="1743"/>
                </a:lnTo>
                <a:lnTo>
                  <a:pt x="1188" y="1740"/>
                </a:lnTo>
                <a:lnTo>
                  <a:pt x="1181" y="1739"/>
                </a:lnTo>
                <a:lnTo>
                  <a:pt x="1174" y="1738"/>
                </a:lnTo>
                <a:lnTo>
                  <a:pt x="450" y="1738"/>
                </a:lnTo>
                <a:lnTo>
                  <a:pt x="450" y="1738"/>
                </a:lnTo>
                <a:lnTo>
                  <a:pt x="443" y="1739"/>
                </a:lnTo>
                <a:lnTo>
                  <a:pt x="437" y="1740"/>
                </a:lnTo>
                <a:lnTo>
                  <a:pt x="431" y="1743"/>
                </a:lnTo>
                <a:lnTo>
                  <a:pt x="425" y="1748"/>
                </a:lnTo>
                <a:lnTo>
                  <a:pt x="422" y="1753"/>
                </a:lnTo>
                <a:lnTo>
                  <a:pt x="418" y="1759"/>
                </a:lnTo>
                <a:lnTo>
                  <a:pt x="416" y="1766"/>
                </a:lnTo>
                <a:lnTo>
                  <a:pt x="414" y="1773"/>
                </a:lnTo>
                <a:lnTo>
                  <a:pt x="414" y="1773"/>
                </a:lnTo>
                <a:lnTo>
                  <a:pt x="416" y="1780"/>
                </a:lnTo>
                <a:lnTo>
                  <a:pt x="418" y="1787"/>
                </a:lnTo>
                <a:lnTo>
                  <a:pt x="422" y="1793"/>
                </a:lnTo>
                <a:lnTo>
                  <a:pt x="425" y="1798"/>
                </a:lnTo>
                <a:lnTo>
                  <a:pt x="431" y="1803"/>
                </a:lnTo>
                <a:lnTo>
                  <a:pt x="437" y="1806"/>
                </a:lnTo>
                <a:lnTo>
                  <a:pt x="443" y="1807"/>
                </a:lnTo>
                <a:lnTo>
                  <a:pt x="450" y="1809"/>
                </a:lnTo>
                <a:lnTo>
                  <a:pt x="450" y="1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9" name="Group 8"/>
          <p:cNvGrpSpPr>
            <a:grpSpLocks noChangeAspect="1"/>
          </p:cNvGrpSpPr>
          <p:nvPr/>
        </p:nvGrpSpPr>
        <p:grpSpPr bwMode="auto">
          <a:xfrm>
            <a:off x="1180442" y="3282645"/>
            <a:ext cx="386605" cy="387008"/>
            <a:chOff x="1921" y="239"/>
            <a:chExt cx="3838" cy="3842"/>
          </a:xfrm>
          <a:solidFill>
            <a:schemeClr val="accent1">
              <a:lumMod val="75000"/>
            </a:schemeClr>
          </a:solidFill>
        </p:grpSpPr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1921" y="303"/>
              <a:ext cx="2751" cy="3778"/>
            </a:xfrm>
            <a:custGeom>
              <a:avLst/>
              <a:gdLst>
                <a:gd name="T0" fmla="*/ 1355 w 2751"/>
                <a:gd name="T1" fmla="*/ 2435 h 3778"/>
                <a:gd name="T2" fmla="*/ 1595 w 2751"/>
                <a:gd name="T3" fmla="*/ 2265 h 3778"/>
                <a:gd name="T4" fmla="*/ 1777 w 2751"/>
                <a:gd name="T5" fmla="*/ 2417 h 3778"/>
                <a:gd name="T6" fmla="*/ 1481 w 2751"/>
                <a:gd name="T7" fmla="*/ 2057 h 3778"/>
                <a:gd name="T8" fmla="*/ 1461 w 2751"/>
                <a:gd name="T9" fmla="*/ 1927 h 3778"/>
                <a:gd name="T10" fmla="*/ 1887 w 2751"/>
                <a:gd name="T11" fmla="*/ 1977 h 3778"/>
                <a:gd name="T12" fmla="*/ 2377 w 2751"/>
                <a:gd name="T13" fmla="*/ 1473 h 3778"/>
                <a:gd name="T14" fmla="*/ 2749 w 2751"/>
                <a:gd name="T15" fmla="*/ 1077 h 3778"/>
                <a:gd name="T16" fmla="*/ 2143 w 2751"/>
                <a:gd name="T17" fmla="*/ 1099 h 3778"/>
                <a:gd name="T18" fmla="*/ 1505 w 2751"/>
                <a:gd name="T19" fmla="*/ 1017 h 3778"/>
                <a:gd name="T20" fmla="*/ 1585 w 2751"/>
                <a:gd name="T21" fmla="*/ 844 h 3778"/>
                <a:gd name="T22" fmla="*/ 1585 w 2751"/>
                <a:gd name="T23" fmla="*/ 336 h 3778"/>
                <a:gd name="T24" fmla="*/ 1313 w 2751"/>
                <a:gd name="T25" fmla="*/ 6 h 3778"/>
                <a:gd name="T26" fmla="*/ 874 w 2751"/>
                <a:gd name="T27" fmla="*/ 56 h 3778"/>
                <a:gd name="T28" fmla="*/ 532 w 2751"/>
                <a:gd name="T29" fmla="*/ 78 h 3778"/>
                <a:gd name="T30" fmla="*/ 504 w 2751"/>
                <a:gd name="T31" fmla="*/ 400 h 3778"/>
                <a:gd name="T32" fmla="*/ 614 w 2751"/>
                <a:gd name="T33" fmla="*/ 336 h 3778"/>
                <a:gd name="T34" fmla="*/ 636 w 2751"/>
                <a:gd name="T35" fmla="*/ 156 h 3778"/>
                <a:gd name="T36" fmla="*/ 778 w 2751"/>
                <a:gd name="T37" fmla="*/ 194 h 3778"/>
                <a:gd name="T38" fmla="*/ 848 w 2751"/>
                <a:gd name="T39" fmla="*/ 840 h 3778"/>
                <a:gd name="T40" fmla="*/ 266 w 2751"/>
                <a:gd name="T41" fmla="*/ 1233 h 3778"/>
                <a:gd name="T42" fmla="*/ 32 w 2751"/>
                <a:gd name="T43" fmla="*/ 1301 h 3778"/>
                <a:gd name="T44" fmla="*/ 156 w 2751"/>
                <a:gd name="T45" fmla="*/ 1355 h 3778"/>
                <a:gd name="T46" fmla="*/ 192 w 2751"/>
                <a:gd name="T47" fmla="*/ 2689 h 3778"/>
                <a:gd name="T48" fmla="*/ 8 w 2751"/>
                <a:gd name="T49" fmla="*/ 2683 h 3778"/>
                <a:gd name="T50" fmla="*/ 256 w 2751"/>
                <a:gd name="T51" fmla="*/ 2946 h 3778"/>
                <a:gd name="T52" fmla="*/ 144 w 2751"/>
                <a:gd name="T53" fmla="*/ 3400 h 3778"/>
                <a:gd name="T54" fmla="*/ 0 w 2751"/>
                <a:gd name="T55" fmla="*/ 3594 h 3778"/>
                <a:gd name="T56" fmla="*/ 180 w 2751"/>
                <a:gd name="T57" fmla="*/ 3778 h 3778"/>
                <a:gd name="T58" fmla="*/ 862 w 2751"/>
                <a:gd name="T59" fmla="*/ 3750 h 3778"/>
                <a:gd name="T60" fmla="*/ 1101 w 2751"/>
                <a:gd name="T61" fmla="*/ 3716 h 3778"/>
                <a:gd name="T62" fmla="*/ 1103 w 2751"/>
                <a:gd name="T63" fmla="*/ 3458 h 3778"/>
                <a:gd name="T64" fmla="*/ 983 w 2751"/>
                <a:gd name="T65" fmla="*/ 3004 h 3778"/>
                <a:gd name="T66" fmla="*/ 1279 w 2751"/>
                <a:gd name="T67" fmla="*/ 3714 h 3778"/>
                <a:gd name="T68" fmla="*/ 1829 w 2751"/>
                <a:gd name="T69" fmla="*/ 3758 h 3778"/>
                <a:gd name="T70" fmla="*/ 1909 w 2751"/>
                <a:gd name="T71" fmla="*/ 3550 h 3778"/>
                <a:gd name="T72" fmla="*/ 1023 w 2751"/>
                <a:gd name="T73" fmla="*/ 897 h 3778"/>
                <a:gd name="T74" fmla="*/ 1009 w 2751"/>
                <a:gd name="T75" fmla="*/ 1089 h 3778"/>
                <a:gd name="T76" fmla="*/ 902 w 2751"/>
                <a:gd name="T77" fmla="*/ 1237 h 3778"/>
                <a:gd name="T78" fmla="*/ 2145 w 2751"/>
                <a:gd name="T79" fmla="*/ 1689 h 3778"/>
                <a:gd name="T80" fmla="*/ 2623 w 2751"/>
                <a:gd name="T81" fmla="*/ 1391 h 3778"/>
                <a:gd name="T82" fmla="*/ 1759 w 2751"/>
                <a:gd name="T83" fmla="*/ 1835 h 3778"/>
                <a:gd name="T84" fmla="*/ 1341 w 2751"/>
                <a:gd name="T85" fmla="*/ 1369 h 3778"/>
                <a:gd name="T86" fmla="*/ 1407 w 2751"/>
                <a:gd name="T87" fmla="*/ 897 h 3778"/>
                <a:gd name="T88" fmla="*/ 1475 w 2751"/>
                <a:gd name="T89" fmla="*/ 564 h 3778"/>
                <a:gd name="T90" fmla="*/ 1235 w 2751"/>
                <a:gd name="T91" fmla="*/ 800 h 3778"/>
                <a:gd name="T92" fmla="*/ 1049 w 2751"/>
                <a:gd name="T93" fmla="*/ 422 h 3778"/>
                <a:gd name="T94" fmla="*/ 1167 w 2751"/>
                <a:gd name="T95" fmla="*/ 420 h 3778"/>
                <a:gd name="T96" fmla="*/ 1457 w 2751"/>
                <a:gd name="T97" fmla="*/ 316 h 3778"/>
                <a:gd name="T98" fmla="*/ 894 w 2751"/>
                <a:gd name="T99" fmla="*/ 252 h 3778"/>
                <a:gd name="T100" fmla="*/ 1121 w 2751"/>
                <a:gd name="T101" fmla="*/ 282 h 3778"/>
                <a:gd name="T102" fmla="*/ 936 w 2751"/>
                <a:gd name="T103" fmla="*/ 362 h 3778"/>
                <a:gd name="T104" fmla="*/ 924 w 2751"/>
                <a:gd name="T105" fmla="*/ 700 h 3778"/>
                <a:gd name="T106" fmla="*/ 1019 w 2751"/>
                <a:gd name="T107" fmla="*/ 3560 h 3778"/>
                <a:gd name="T108" fmla="*/ 914 w 2751"/>
                <a:gd name="T109" fmla="*/ 3632 h 3778"/>
                <a:gd name="T110" fmla="*/ 230 w 2751"/>
                <a:gd name="T111" fmla="*/ 3636 h 3778"/>
                <a:gd name="T112" fmla="*/ 136 w 2751"/>
                <a:gd name="T113" fmla="*/ 3554 h 3778"/>
                <a:gd name="T114" fmla="*/ 512 w 2751"/>
                <a:gd name="T115" fmla="*/ 3330 h 3778"/>
                <a:gd name="T116" fmla="*/ 1091 w 2751"/>
                <a:gd name="T117" fmla="*/ 1601 h 3778"/>
                <a:gd name="T118" fmla="*/ 1261 w 2751"/>
                <a:gd name="T119" fmla="*/ 2671 h 3778"/>
                <a:gd name="T120" fmla="*/ 1277 w 2751"/>
                <a:gd name="T121" fmla="*/ 2613 h 3778"/>
                <a:gd name="T122" fmla="*/ 1773 w 2751"/>
                <a:gd name="T123" fmla="*/ 3572 h 3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51" h="3778">
                  <a:moveTo>
                    <a:pt x="1789" y="3440"/>
                  </a:moveTo>
                  <a:lnTo>
                    <a:pt x="1669" y="3410"/>
                  </a:lnTo>
                  <a:lnTo>
                    <a:pt x="1711" y="3034"/>
                  </a:lnTo>
                  <a:lnTo>
                    <a:pt x="1583" y="3018"/>
                  </a:lnTo>
                  <a:lnTo>
                    <a:pt x="1541" y="3394"/>
                  </a:lnTo>
                  <a:lnTo>
                    <a:pt x="1407" y="3394"/>
                  </a:lnTo>
                  <a:lnTo>
                    <a:pt x="1407" y="2497"/>
                  </a:lnTo>
                  <a:lnTo>
                    <a:pt x="1407" y="2497"/>
                  </a:lnTo>
                  <a:lnTo>
                    <a:pt x="1405" y="2485"/>
                  </a:lnTo>
                  <a:lnTo>
                    <a:pt x="1401" y="2473"/>
                  </a:lnTo>
                  <a:lnTo>
                    <a:pt x="1397" y="2461"/>
                  </a:lnTo>
                  <a:lnTo>
                    <a:pt x="1389" y="2451"/>
                  </a:lnTo>
                  <a:lnTo>
                    <a:pt x="1379" y="2443"/>
                  </a:lnTo>
                  <a:lnTo>
                    <a:pt x="1367" y="2439"/>
                  </a:lnTo>
                  <a:lnTo>
                    <a:pt x="1355" y="2435"/>
                  </a:lnTo>
                  <a:lnTo>
                    <a:pt x="1343" y="2433"/>
                  </a:lnTo>
                  <a:lnTo>
                    <a:pt x="1279" y="2433"/>
                  </a:lnTo>
                  <a:lnTo>
                    <a:pt x="1279" y="2177"/>
                  </a:lnTo>
                  <a:lnTo>
                    <a:pt x="1409" y="2177"/>
                  </a:lnTo>
                  <a:lnTo>
                    <a:pt x="1409" y="2177"/>
                  </a:lnTo>
                  <a:lnTo>
                    <a:pt x="1433" y="2179"/>
                  </a:lnTo>
                  <a:lnTo>
                    <a:pt x="1457" y="2181"/>
                  </a:lnTo>
                  <a:lnTo>
                    <a:pt x="1479" y="2187"/>
                  </a:lnTo>
                  <a:lnTo>
                    <a:pt x="1501" y="2195"/>
                  </a:lnTo>
                  <a:lnTo>
                    <a:pt x="1523" y="2205"/>
                  </a:lnTo>
                  <a:lnTo>
                    <a:pt x="1543" y="2217"/>
                  </a:lnTo>
                  <a:lnTo>
                    <a:pt x="1561" y="2231"/>
                  </a:lnTo>
                  <a:lnTo>
                    <a:pt x="1579" y="2247"/>
                  </a:lnTo>
                  <a:lnTo>
                    <a:pt x="1579" y="2247"/>
                  </a:lnTo>
                  <a:lnTo>
                    <a:pt x="1595" y="2265"/>
                  </a:lnTo>
                  <a:lnTo>
                    <a:pt x="1609" y="2283"/>
                  </a:lnTo>
                  <a:lnTo>
                    <a:pt x="1621" y="2303"/>
                  </a:lnTo>
                  <a:lnTo>
                    <a:pt x="1631" y="2325"/>
                  </a:lnTo>
                  <a:lnTo>
                    <a:pt x="1639" y="2347"/>
                  </a:lnTo>
                  <a:lnTo>
                    <a:pt x="1645" y="2369"/>
                  </a:lnTo>
                  <a:lnTo>
                    <a:pt x="1647" y="2393"/>
                  </a:lnTo>
                  <a:lnTo>
                    <a:pt x="1649" y="2417"/>
                  </a:lnTo>
                  <a:lnTo>
                    <a:pt x="1649" y="2417"/>
                  </a:lnTo>
                  <a:lnTo>
                    <a:pt x="1647" y="2443"/>
                  </a:lnTo>
                  <a:lnTo>
                    <a:pt x="1597" y="2888"/>
                  </a:lnTo>
                  <a:lnTo>
                    <a:pt x="1725" y="2904"/>
                  </a:lnTo>
                  <a:lnTo>
                    <a:pt x="1775" y="2457"/>
                  </a:lnTo>
                  <a:lnTo>
                    <a:pt x="1775" y="2457"/>
                  </a:lnTo>
                  <a:lnTo>
                    <a:pt x="1777" y="2417"/>
                  </a:lnTo>
                  <a:lnTo>
                    <a:pt x="1777" y="2417"/>
                  </a:lnTo>
                  <a:lnTo>
                    <a:pt x="1775" y="2381"/>
                  </a:lnTo>
                  <a:lnTo>
                    <a:pt x="1769" y="2345"/>
                  </a:lnTo>
                  <a:lnTo>
                    <a:pt x="1761" y="2309"/>
                  </a:lnTo>
                  <a:lnTo>
                    <a:pt x="1749" y="2275"/>
                  </a:lnTo>
                  <a:lnTo>
                    <a:pt x="1733" y="2243"/>
                  </a:lnTo>
                  <a:lnTo>
                    <a:pt x="1715" y="2213"/>
                  </a:lnTo>
                  <a:lnTo>
                    <a:pt x="1693" y="2183"/>
                  </a:lnTo>
                  <a:lnTo>
                    <a:pt x="1669" y="2157"/>
                  </a:lnTo>
                  <a:lnTo>
                    <a:pt x="1669" y="2157"/>
                  </a:lnTo>
                  <a:lnTo>
                    <a:pt x="1643" y="2133"/>
                  </a:lnTo>
                  <a:lnTo>
                    <a:pt x="1613" y="2111"/>
                  </a:lnTo>
                  <a:lnTo>
                    <a:pt x="1583" y="2093"/>
                  </a:lnTo>
                  <a:lnTo>
                    <a:pt x="1549" y="2077"/>
                  </a:lnTo>
                  <a:lnTo>
                    <a:pt x="1517" y="2065"/>
                  </a:lnTo>
                  <a:lnTo>
                    <a:pt x="1481" y="2057"/>
                  </a:lnTo>
                  <a:lnTo>
                    <a:pt x="1445" y="2051"/>
                  </a:lnTo>
                  <a:lnTo>
                    <a:pt x="1409" y="2049"/>
                  </a:lnTo>
                  <a:lnTo>
                    <a:pt x="1023" y="2049"/>
                  </a:lnTo>
                  <a:lnTo>
                    <a:pt x="1023" y="1877"/>
                  </a:lnTo>
                  <a:lnTo>
                    <a:pt x="1121" y="1729"/>
                  </a:lnTo>
                  <a:lnTo>
                    <a:pt x="1121" y="1729"/>
                  </a:lnTo>
                  <a:lnTo>
                    <a:pt x="1145" y="1729"/>
                  </a:lnTo>
                  <a:lnTo>
                    <a:pt x="1169" y="1725"/>
                  </a:lnTo>
                  <a:lnTo>
                    <a:pt x="1193" y="1721"/>
                  </a:lnTo>
                  <a:lnTo>
                    <a:pt x="1217" y="1715"/>
                  </a:lnTo>
                  <a:lnTo>
                    <a:pt x="1429" y="1905"/>
                  </a:lnTo>
                  <a:lnTo>
                    <a:pt x="1429" y="1905"/>
                  </a:lnTo>
                  <a:lnTo>
                    <a:pt x="1435" y="1911"/>
                  </a:lnTo>
                  <a:lnTo>
                    <a:pt x="1435" y="1911"/>
                  </a:lnTo>
                  <a:lnTo>
                    <a:pt x="1461" y="1927"/>
                  </a:lnTo>
                  <a:lnTo>
                    <a:pt x="1489" y="1941"/>
                  </a:lnTo>
                  <a:lnTo>
                    <a:pt x="1515" y="1951"/>
                  </a:lnTo>
                  <a:lnTo>
                    <a:pt x="1545" y="1961"/>
                  </a:lnTo>
                  <a:lnTo>
                    <a:pt x="1573" y="1969"/>
                  </a:lnTo>
                  <a:lnTo>
                    <a:pt x="1603" y="1975"/>
                  </a:lnTo>
                  <a:lnTo>
                    <a:pt x="1633" y="1979"/>
                  </a:lnTo>
                  <a:lnTo>
                    <a:pt x="1663" y="1979"/>
                  </a:lnTo>
                  <a:lnTo>
                    <a:pt x="1663" y="1979"/>
                  </a:lnTo>
                  <a:lnTo>
                    <a:pt x="1701" y="1977"/>
                  </a:lnTo>
                  <a:lnTo>
                    <a:pt x="1701" y="1977"/>
                  </a:lnTo>
                  <a:lnTo>
                    <a:pt x="1747" y="1983"/>
                  </a:lnTo>
                  <a:lnTo>
                    <a:pt x="1793" y="1985"/>
                  </a:lnTo>
                  <a:lnTo>
                    <a:pt x="1793" y="1985"/>
                  </a:lnTo>
                  <a:lnTo>
                    <a:pt x="1841" y="1983"/>
                  </a:lnTo>
                  <a:lnTo>
                    <a:pt x="1887" y="1977"/>
                  </a:lnTo>
                  <a:lnTo>
                    <a:pt x="1933" y="1967"/>
                  </a:lnTo>
                  <a:lnTo>
                    <a:pt x="1977" y="1955"/>
                  </a:lnTo>
                  <a:lnTo>
                    <a:pt x="2019" y="1939"/>
                  </a:lnTo>
                  <a:lnTo>
                    <a:pt x="2061" y="1919"/>
                  </a:lnTo>
                  <a:lnTo>
                    <a:pt x="2101" y="1897"/>
                  </a:lnTo>
                  <a:lnTo>
                    <a:pt x="2137" y="1871"/>
                  </a:lnTo>
                  <a:lnTo>
                    <a:pt x="2173" y="1843"/>
                  </a:lnTo>
                  <a:lnTo>
                    <a:pt x="2207" y="1811"/>
                  </a:lnTo>
                  <a:lnTo>
                    <a:pt x="2237" y="1777"/>
                  </a:lnTo>
                  <a:lnTo>
                    <a:pt x="2265" y="1741"/>
                  </a:lnTo>
                  <a:lnTo>
                    <a:pt x="2289" y="1701"/>
                  </a:lnTo>
                  <a:lnTo>
                    <a:pt x="2311" y="1661"/>
                  </a:lnTo>
                  <a:lnTo>
                    <a:pt x="2331" y="1619"/>
                  </a:lnTo>
                  <a:lnTo>
                    <a:pt x="2347" y="1573"/>
                  </a:lnTo>
                  <a:lnTo>
                    <a:pt x="2377" y="1473"/>
                  </a:lnTo>
                  <a:lnTo>
                    <a:pt x="2423" y="1473"/>
                  </a:lnTo>
                  <a:lnTo>
                    <a:pt x="2671" y="1535"/>
                  </a:lnTo>
                  <a:lnTo>
                    <a:pt x="2671" y="1535"/>
                  </a:lnTo>
                  <a:lnTo>
                    <a:pt x="2685" y="1537"/>
                  </a:lnTo>
                  <a:lnTo>
                    <a:pt x="2701" y="1535"/>
                  </a:lnTo>
                  <a:lnTo>
                    <a:pt x="2713" y="1531"/>
                  </a:lnTo>
                  <a:lnTo>
                    <a:pt x="2727" y="1523"/>
                  </a:lnTo>
                  <a:lnTo>
                    <a:pt x="2727" y="1523"/>
                  </a:lnTo>
                  <a:lnTo>
                    <a:pt x="2737" y="1513"/>
                  </a:lnTo>
                  <a:lnTo>
                    <a:pt x="2745" y="1501"/>
                  </a:lnTo>
                  <a:lnTo>
                    <a:pt x="2749" y="1487"/>
                  </a:lnTo>
                  <a:lnTo>
                    <a:pt x="2751" y="1473"/>
                  </a:lnTo>
                  <a:lnTo>
                    <a:pt x="2751" y="1089"/>
                  </a:lnTo>
                  <a:lnTo>
                    <a:pt x="2751" y="1089"/>
                  </a:lnTo>
                  <a:lnTo>
                    <a:pt x="2749" y="1077"/>
                  </a:lnTo>
                  <a:lnTo>
                    <a:pt x="2745" y="1065"/>
                  </a:lnTo>
                  <a:lnTo>
                    <a:pt x="2741" y="1053"/>
                  </a:lnTo>
                  <a:lnTo>
                    <a:pt x="2733" y="1043"/>
                  </a:lnTo>
                  <a:lnTo>
                    <a:pt x="2723" y="1035"/>
                  </a:lnTo>
                  <a:lnTo>
                    <a:pt x="2711" y="1031"/>
                  </a:lnTo>
                  <a:lnTo>
                    <a:pt x="2699" y="1027"/>
                  </a:lnTo>
                  <a:lnTo>
                    <a:pt x="2687" y="1025"/>
                  </a:lnTo>
                  <a:lnTo>
                    <a:pt x="2687" y="1025"/>
                  </a:lnTo>
                  <a:lnTo>
                    <a:pt x="2671" y="1027"/>
                  </a:lnTo>
                  <a:lnTo>
                    <a:pt x="2423" y="1089"/>
                  </a:lnTo>
                  <a:lnTo>
                    <a:pt x="2175" y="1089"/>
                  </a:lnTo>
                  <a:lnTo>
                    <a:pt x="2175" y="1089"/>
                  </a:lnTo>
                  <a:lnTo>
                    <a:pt x="2163" y="1091"/>
                  </a:lnTo>
                  <a:lnTo>
                    <a:pt x="2153" y="1093"/>
                  </a:lnTo>
                  <a:lnTo>
                    <a:pt x="2143" y="1099"/>
                  </a:lnTo>
                  <a:lnTo>
                    <a:pt x="2133" y="1105"/>
                  </a:lnTo>
                  <a:lnTo>
                    <a:pt x="1665" y="1513"/>
                  </a:lnTo>
                  <a:lnTo>
                    <a:pt x="1395" y="1243"/>
                  </a:lnTo>
                  <a:lnTo>
                    <a:pt x="1347" y="1145"/>
                  </a:lnTo>
                  <a:lnTo>
                    <a:pt x="1347" y="1145"/>
                  </a:lnTo>
                  <a:lnTo>
                    <a:pt x="1367" y="1137"/>
                  </a:lnTo>
                  <a:lnTo>
                    <a:pt x="1387" y="1129"/>
                  </a:lnTo>
                  <a:lnTo>
                    <a:pt x="1405" y="1119"/>
                  </a:lnTo>
                  <a:lnTo>
                    <a:pt x="1423" y="1109"/>
                  </a:lnTo>
                  <a:lnTo>
                    <a:pt x="1439" y="1097"/>
                  </a:lnTo>
                  <a:lnTo>
                    <a:pt x="1455" y="1083"/>
                  </a:lnTo>
                  <a:lnTo>
                    <a:pt x="1469" y="1069"/>
                  </a:lnTo>
                  <a:lnTo>
                    <a:pt x="1483" y="1053"/>
                  </a:lnTo>
                  <a:lnTo>
                    <a:pt x="1495" y="1035"/>
                  </a:lnTo>
                  <a:lnTo>
                    <a:pt x="1505" y="1017"/>
                  </a:lnTo>
                  <a:lnTo>
                    <a:pt x="1513" y="999"/>
                  </a:lnTo>
                  <a:lnTo>
                    <a:pt x="1521" y="981"/>
                  </a:lnTo>
                  <a:lnTo>
                    <a:pt x="1527" y="961"/>
                  </a:lnTo>
                  <a:lnTo>
                    <a:pt x="1531" y="939"/>
                  </a:lnTo>
                  <a:lnTo>
                    <a:pt x="1535" y="919"/>
                  </a:lnTo>
                  <a:lnTo>
                    <a:pt x="1535" y="897"/>
                  </a:lnTo>
                  <a:lnTo>
                    <a:pt x="1535" y="894"/>
                  </a:lnTo>
                  <a:lnTo>
                    <a:pt x="1535" y="894"/>
                  </a:lnTo>
                  <a:lnTo>
                    <a:pt x="1545" y="892"/>
                  </a:lnTo>
                  <a:lnTo>
                    <a:pt x="1555" y="886"/>
                  </a:lnTo>
                  <a:lnTo>
                    <a:pt x="1563" y="880"/>
                  </a:lnTo>
                  <a:lnTo>
                    <a:pt x="1571" y="872"/>
                  </a:lnTo>
                  <a:lnTo>
                    <a:pt x="1577" y="864"/>
                  </a:lnTo>
                  <a:lnTo>
                    <a:pt x="1581" y="854"/>
                  </a:lnTo>
                  <a:lnTo>
                    <a:pt x="1585" y="844"/>
                  </a:lnTo>
                  <a:lnTo>
                    <a:pt x="1585" y="832"/>
                  </a:lnTo>
                  <a:lnTo>
                    <a:pt x="1585" y="636"/>
                  </a:lnTo>
                  <a:lnTo>
                    <a:pt x="1645" y="578"/>
                  </a:lnTo>
                  <a:lnTo>
                    <a:pt x="1645" y="578"/>
                  </a:lnTo>
                  <a:lnTo>
                    <a:pt x="1651" y="570"/>
                  </a:lnTo>
                  <a:lnTo>
                    <a:pt x="1657" y="560"/>
                  </a:lnTo>
                  <a:lnTo>
                    <a:pt x="1659" y="552"/>
                  </a:lnTo>
                  <a:lnTo>
                    <a:pt x="1663" y="542"/>
                  </a:lnTo>
                  <a:lnTo>
                    <a:pt x="1663" y="532"/>
                  </a:lnTo>
                  <a:lnTo>
                    <a:pt x="1663" y="522"/>
                  </a:lnTo>
                  <a:lnTo>
                    <a:pt x="1661" y="512"/>
                  </a:lnTo>
                  <a:lnTo>
                    <a:pt x="1657" y="504"/>
                  </a:lnTo>
                  <a:lnTo>
                    <a:pt x="1585" y="360"/>
                  </a:lnTo>
                  <a:lnTo>
                    <a:pt x="1585" y="336"/>
                  </a:lnTo>
                  <a:lnTo>
                    <a:pt x="1585" y="336"/>
                  </a:lnTo>
                  <a:lnTo>
                    <a:pt x="1583" y="304"/>
                  </a:lnTo>
                  <a:lnTo>
                    <a:pt x="1579" y="270"/>
                  </a:lnTo>
                  <a:lnTo>
                    <a:pt x="1571" y="238"/>
                  </a:lnTo>
                  <a:lnTo>
                    <a:pt x="1559" y="208"/>
                  </a:lnTo>
                  <a:lnTo>
                    <a:pt x="1545" y="178"/>
                  </a:lnTo>
                  <a:lnTo>
                    <a:pt x="1529" y="150"/>
                  </a:lnTo>
                  <a:lnTo>
                    <a:pt x="1509" y="124"/>
                  </a:lnTo>
                  <a:lnTo>
                    <a:pt x="1487" y="98"/>
                  </a:lnTo>
                  <a:lnTo>
                    <a:pt x="1487" y="98"/>
                  </a:lnTo>
                  <a:lnTo>
                    <a:pt x="1461" y="76"/>
                  </a:lnTo>
                  <a:lnTo>
                    <a:pt x="1435" y="58"/>
                  </a:lnTo>
                  <a:lnTo>
                    <a:pt x="1407" y="40"/>
                  </a:lnTo>
                  <a:lnTo>
                    <a:pt x="1377" y="26"/>
                  </a:lnTo>
                  <a:lnTo>
                    <a:pt x="1345" y="16"/>
                  </a:lnTo>
                  <a:lnTo>
                    <a:pt x="1313" y="6"/>
                  </a:lnTo>
                  <a:lnTo>
                    <a:pt x="1281" y="2"/>
                  </a:lnTo>
                  <a:lnTo>
                    <a:pt x="1249" y="0"/>
                  </a:lnTo>
                  <a:lnTo>
                    <a:pt x="1249" y="0"/>
                  </a:lnTo>
                  <a:lnTo>
                    <a:pt x="1155" y="0"/>
                  </a:lnTo>
                  <a:lnTo>
                    <a:pt x="1109" y="2"/>
                  </a:lnTo>
                  <a:lnTo>
                    <a:pt x="1063" y="8"/>
                  </a:lnTo>
                  <a:lnTo>
                    <a:pt x="1019" y="16"/>
                  </a:lnTo>
                  <a:lnTo>
                    <a:pt x="997" y="22"/>
                  </a:lnTo>
                  <a:lnTo>
                    <a:pt x="975" y="28"/>
                  </a:lnTo>
                  <a:lnTo>
                    <a:pt x="956" y="38"/>
                  </a:lnTo>
                  <a:lnTo>
                    <a:pt x="934" y="48"/>
                  </a:lnTo>
                  <a:lnTo>
                    <a:pt x="914" y="60"/>
                  </a:lnTo>
                  <a:lnTo>
                    <a:pt x="894" y="72"/>
                  </a:lnTo>
                  <a:lnTo>
                    <a:pt x="894" y="72"/>
                  </a:lnTo>
                  <a:lnTo>
                    <a:pt x="874" y="56"/>
                  </a:lnTo>
                  <a:lnTo>
                    <a:pt x="852" y="40"/>
                  </a:lnTo>
                  <a:lnTo>
                    <a:pt x="830" y="28"/>
                  </a:lnTo>
                  <a:lnTo>
                    <a:pt x="808" y="18"/>
                  </a:lnTo>
                  <a:lnTo>
                    <a:pt x="784" y="10"/>
                  </a:lnTo>
                  <a:lnTo>
                    <a:pt x="760" y="4"/>
                  </a:lnTo>
                  <a:lnTo>
                    <a:pt x="736" y="0"/>
                  </a:lnTo>
                  <a:lnTo>
                    <a:pt x="712" y="0"/>
                  </a:lnTo>
                  <a:lnTo>
                    <a:pt x="686" y="2"/>
                  </a:lnTo>
                  <a:lnTo>
                    <a:pt x="662" y="6"/>
                  </a:lnTo>
                  <a:lnTo>
                    <a:pt x="638" y="12"/>
                  </a:lnTo>
                  <a:lnTo>
                    <a:pt x="616" y="20"/>
                  </a:lnTo>
                  <a:lnTo>
                    <a:pt x="592" y="32"/>
                  </a:lnTo>
                  <a:lnTo>
                    <a:pt x="570" y="44"/>
                  </a:lnTo>
                  <a:lnTo>
                    <a:pt x="550" y="60"/>
                  </a:lnTo>
                  <a:lnTo>
                    <a:pt x="532" y="78"/>
                  </a:lnTo>
                  <a:lnTo>
                    <a:pt x="532" y="78"/>
                  </a:lnTo>
                  <a:lnTo>
                    <a:pt x="514" y="98"/>
                  </a:lnTo>
                  <a:lnTo>
                    <a:pt x="500" y="118"/>
                  </a:lnTo>
                  <a:lnTo>
                    <a:pt x="486" y="140"/>
                  </a:lnTo>
                  <a:lnTo>
                    <a:pt x="476" y="164"/>
                  </a:lnTo>
                  <a:lnTo>
                    <a:pt x="468" y="186"/>
                  </a:lnTo>
                  <a:lnTo>
                    <a:pt x="464" y="212"/>
                  </a:lnTo>
                  <a:lnTo>
                    <a:pt x="460" y="236"/>
                  </a:lnTo>
                  <a:lnTo>
                    <a:pt x="460" y="260"/>
                  </a:lnTo>
                  <a:lnTo>
                    <a:pt x="460" y="284"/>
                  </a:lnTo>
                  <a:lnTo>
                    <a:pt x="464" y="308"/>
                  </a:lnTo>
                  <a:lnTo>
                    <a:pt x="470" y="332"/>
                  </a:lnTo>
                  <a:lnTo>
                    <a:pt x="480" y="356"/>
                  </a:lnTo>
                  <a:lnTo>
                    <a:pt x="490" y="378"/>
                  </a:lnTo>
                  <a:lnTo>
                    <a:pt x="504" y="400"/>
                  </a:lnTo>
                  <a:lnTo>
                    <a:pt x="518" y="420"/>
                  </a:lnTo>
                  <a:lnTo>
                    <a:pt x="536" y="440"/>
                  </a:lnTo>
                  <a:lnTo>
                    <a:pt x="536" y="440"/>
                  </a:lnTo>
                  <a:lnTo>
                    <a:pt x="560" y="460"/>
                  </a:lnTo>
                  <a:lnTo>
                    <a:pt x="584" y="476"/>
                  </a:lnTo>
                  <a:lnTo>
                    <a:pt x="610" y="490"/>
                  </a:lnTo>
                  <a:lnTo>
                    <a:pt x="638" y="500"/>
                  </a:lnTo>
                  <a:lnTo>
                    <a:pt x="676" y="378"/>
                  </a:lnTo>
                  <a:lnTo>
                    <a:pt x="676" y="378"/>
                  </a:lnTo>
                  <a:lnTo>
                    <a:pt x="664" y="374"/>
                  </a:lnTo>
                  <a:lnTo>
                    <a:pt x="652" y="368"/>
                  </a:lnTo>
                  <a:lnTo>
                    <a:pt x="642" y="362"/>
                  </a:lnTo>
                  <a:lnTo>
                    <a:pt x="632" y="354"/>
                  </a:lnTo>
                  <a:lnTo>
                    <a:pt x="622" y="344"/>
                  </a:lnTo>
                  <a:lnTo>
                    <a:pt x="614" y="336"/>
                  </a:lnTo>
                  <a:lnTo>
                    <a:pt x="602" y="314"/>
                  </a:lnTo>
                  <a:lnTo>
                    <a:pt x="592" y="292"/>
                  </a:lnTo>
                  <a:lnTo>
                    <a:pt x="590" y="280"/>
                  </a:lnTo>
                  <a:lnTo>
                    <a:pt x="588" y="268"/>
                  </a:lnTo>
                  <a:lnTo>
                    <a:pt x="588" y="256"/>
                  </a:lnTo>
                  <a:lnTo>
                    <a:pt x="588" y="242"/>
                  </a:lnTo>
                  <a:lnTo>
                    <a:pt x="590" y="230"/>
                  </a:lnTo>
                  <a:lnTo>
                    <a:pt x="594" y="218"/>
                  </a:lnTo>
                  <a:lnTo>
                    <a:pt x="594" y="218"/>
                  </a:lnTo>
                  <a:lnTo>
                    <a:pt x="598" y="206"/>
                  </a:lnTo>
                  <a:lnTo>
                    <a:pt x="604" y="194"/>
                  </a:lnTo>
                  <a:lnTo>
                    <a:pt x="610" y="182"/>
                  </a:lnTo>
                  <a:lnTo>
                    <a:pt x="618" y="172"/>
                  </a:lnTo>
                  <a:lnTo>
                    <a:pt x="626" y="164"/>
                  </a:lnTo>
                  <a:lnTo>
                    <a:pt x="636" y="156"/>
                  </a:lnTo>
                  <a:lnTo>
                    <a:pt x="656" y="142"/>
                  </a:lnTo>
                  <a:lnTo>
                    <a:pt x="680" y="134"/>
                  </a:lnTo>
                  <a:lnTo>
                    <a:pt x="692" y="130"/>
                  </a:lnTo>
                  <a:lnTo>
                    <a:pt x="704" y="128"/>
                  </a:lnTo>
                  <a:lnTo>
                    <a:pt x="716" y="128"/>
                  </a:lnTo>
                  <a:lnTo>
                    <a:pt x="728" y="128"/>
                  </a:lnTo>
                  <a:lnTo>
                    <a:pt x="742" y="130"/>
                  </a:lnTo>
                  <a:lnTo>
                    <a:pt x="754" y="134"/>
                  </a:lnTo>
                  <a:lnTo>
                    <a:pt x="754" y="134"/>
                  </a:lnTo>
                  <a:lnTo>
                    <a:pt x="766" y="138"/>
                  </a:lnTo>
                  <a:lnTo>
                    <a:pt x="778" y="146"/>
                  </a:lnTo>
                  <a:lnTo>
                    <a:pt x="790" y="152"/>
                  </a:lnTo>
                  <a:lnTo>
                    <a:pt x="802" y="162"/>
                  </a:lnTo>
                  <a:lnTo>
                    <a:pt x="802" y="162"/>
                  </a:lnTo>
                  <a:lnTo>
                    <a:pt x="778" y="194"/>
                  </a:lnTo>
                  <a:lnTo>
                    <a:pt x="758" y="230"/>
                  </a:lnTo>
                  <a:lnTo>
                    <a:pt x="742" y="266"/>
                  </a:lnTo>
                  <a:lnTo>
                    <a:pt x="730" y="304"/>
                  </a:lnTo>
                  <a:lnTo>
                    <a:pt x="722" y="342"/>
                  </a:lnTo>
                  <a:lnTo>
                    <a:pt x="716" y="382"/>
                  </a:lnTo>
                  <a:lnTo>
                    <a:pt x="716" y="424"/>
                  </a:lnTo>
                  <a:lnTo>
                    <a:pt x="718" y="468"/>
                  </a:lnTo>
                  <a:lnTo>
                    <a:pt x="718" y="468"/>
                  </a:lnTo>
                  <a:lnTo>
                    <a:pt x="726" y="516"/>
                  </a:lnTo>
                  <a:lnTo>
                    <a:pt x="736" y="564"/>
                  </a:lnTo>
                  <a:lnTo>
                    <a:pt x="752" y="614"/>
                  </a:lnTo>
                  <a:lnTo>
                    <a:pt x="768" y="662"/>
                  </a:lnTo>
                  <a:lnTo>
                    <a:pt x="788" y="708"/>
                  </a:lnTo>
                  <a:lnTo>
                    <a:pt x="808" y="754"/>
                  </a:lnTo>
                  <a:lnTo>
                    <a:pt x="848" y="840"/>
                  </a:lnTo>
                  <a:lnTo>
                    <a:pt x="384" y="1827"/>
                  </a:lnTo>
                  <a:lnTo>
                    <a:pt x="384" y="1409"/>
                  </a:lnTo>
                  <a:lnTo>
                    <a:pt x="384" y="1409"/>
                  </a:lnTo>
                  <a:lnTo>
                    <a:pt x="384" y="1389"/>
                  </a:lnTo>
                  <a:lnTo>
                    <a:pt x="380" y="1371"/>
                  </a:lnTo>
                  <a:lnTo>
                    <a:pt x="376" y="1351"/>
                  </a:lnTo>
                  <a:lnTo>
                    <a:pt x="368" y="1335"/>
                  </a:lnTo>
                  <a:lnTo>
                    <a:pt x="360" y="1317"/>
                  </a:lnTo>
                  <a:lnTo>
                    <a:pt x="352" y="1301"/>
                  </a:lnTo>
                  <a:lnTo>
                    <a:pt x="340" y="1287"/>
                  </a:lnTo>
                  <a:lnTo>
                    <a:pt x="328" y="1273"/>
                  </a:lnTo>
                  <a:lnTo>
                    <a:pt x="314" y="1261"/>
                  </a:lnTo>
                  <a:lnTo>
                    <a:pt x="300" y="1249"/>
                  </a:lnTo>
                  <a:lnTo>
                    <a:pt x="284" y="1241"/>
                  </a:lnTo>
                  <a:lnTo>
                    <a:pt x="266" y="1233"/>
                  </a:lnTo>
                  <a:lnTo>
                    <a:pt x="250" y="1225"/>
                  </a:lnTo>
                  <a:lnTo>
                    <a:pt x="230" y="1221"/>
                  </a:lnTo>
                  <a:lnTo>
                    <a:pt x="212" y="1217"/>
                  </a:lnTo>
                  <a:lnTo>
                    <a:pt x="192" y="1217"/>
                  </a:lnTo>
                  <a:lnTo>
                    <a:pt x="192" y="1217"/>
                  </a:lnTo>
                  <a:lnTo>
                    <a:pt x="172" y="1217"/>
                  </a:lnTo>
                  <a:lnTo>
                    <a:pt x="154" y="1221"/>
                  </a:lnTo>
                  <a:lnTo>
                    <a:pt x="134" y="1225"/>
                  </a:lnTo>
                  <a:lnTo>
                    <a:pt x="118" y="1233"/>
                  </a:lnTo>
                  <a:lnTo>
                    <a:pt x="100" y="1241"/>
                  </a:lnTo>
                  <a:lnTo>
                    <a:pt x="84" y="1249"/>
                  </a:lnTo>
                  <a:lnTo>
                    <a:pt x="70" y="1261"/>
                  </a:lnTo>
                  <a:lnTo>
                    <a:pt x="56" y="1273"/>
                  </a:lnTo>
                  <a:lnTo>
                    <a:pt x="44" y="1287"/>
                  </a:lnTo>
                  <a:lnTo>
                    <a:pt x="32" y="1301"/>
                  </a:lnTo>
                  <a:lnTo>
                    <a:pt x="24" y="1317"/>
                  </a:lnTo>
                  <a:lnTo>
                    <a:pt x="16" y="1335"/>
                  </a:lnTo>
                  <a:lnTo>
                    <a:pt x="8" y="1351"/>
                  </a:lnTo>
                  <a:lnTo>
                    <a:pt x="4" y="1371"/>
                  </a:lnTo>
                  <a:lnTo>
                    <a:pt x="0" y="1389"/>
                  </a:lnTo>
                  <a:lnTo>
                    <a:pt x="0" y="1409"/>
                  </a:lnTo>
                  <a:lnTo>
                    <a:pt x="0" y="1537"/>
                  </a:lnTo>
                  <a:lnTo>
                    <a:pt x="128" y="1537"/>
                  </a:lnTo>
                  <a:lnTo>
                    <a:pt x="128" y="1409"/>
                  </a:lnTo>
                  <a:lnTo>
                    <a:pt x="128" y="1409"/>
                  </a:lnTo>
                  <a:lnTo>
                    <a:pt x="130" y="1397"/>
                  </a:lnTo>
                  <a:lnTo>
                    <a:pt x="134" y="1385"/>
                  </a:lnTo>
                  <a:lnTo>
                    <a:pt x="138" y="1373"/>
                  </a:lnTo>
                  <a:lnTo>
                    <a:pt x="146" y="1363"/>
                  </a:lnTo>
                  <a:lnTo>
                    <a:pt x="156" y="1355"/>
                  </a:lnTo>
                  <a:lnTo>
                    <a:pt x="168" y="1351"/>
                  </a:lnTo>
                  <a:lnTo>
                    <a:pt x="180" y="1347"/>
                  </a:lnTo>
                  <a:lnTo>
                    <a:pt x="192" y="1345"/>
                  </a:lnTo>
                  <a:lnTo>
                    <a:pt x="192" y="1345"/>
                  </a:lnTo>
                  <a:lnTo>
                    <a:pt x="204" y="1347"/>
                  </a:lnTo>
                  <a:lnTo>
                    <a:pt x="216" y="1351"/>
                  </a:lnTo>
                  <a:lnTo>
                    <a:pt x="228" y="1355"/>
                  </a:lnTo>
                  <a:lnTo>
                    <a:pt x="238" y="1363"/>
                  </a:lnTo>
                  <a:lnTo>
                    <a:pt x="246" y="1373"/>
                  </a:lnTo>
                  <a:lnTo>
                    <a:pt x="250" y="1385"/>
                  </a:lnTo>
                  <a:lnTo>
                    <a:pt x="254" y="1397"/>
                  </a:lnTo>
                  <a:lnTo>
                    <a:pt x="256" y="1409"/>
                  </a:lnTo>
                  <a:lnTo>
                    <a:pt x="256" y="2689"/>
                  </a:lnTo>
                  <a:lnTo>
                    <a:pt x="192" y="2689"/>
                  </a:lnTo>
                  <a:lnTo>
                    <a:pt x="192" y="2689"/>
                  </a:lnTo>
                  <a:lnTo>
                    <a:pt x="180" y="2687"/>
                  </a:lnTo>
                  <a:lnTo>
                    <a:pt x="168" y="2683"/>
                  </a:lnTo>
                  <a:lnTo>
                    <a:pt x="156" y="2679"/>
                  </a:lnTo>
                  <a:lnTo>
                    <a:pt x="146" y="2671"/>
                  </a:lnTo>
                  <a:lnTo>
                    <a:pt x="138" y="2661"/>
                  </a:lnTo>
                  <a:lnTo>
                    <a:pt x="134" y="2649"/>
                  </a:lnTo>
                  <a:lnTo>
                    <a:pt x="130" y="2637"/>
                  </a:lnTo>
                  <a:lnTo>
                    <a:pt x="128" y="2625"/>
                  </a:lnTo>
                  <a:lnTo>
                    <a:pt x="128" y="1665"/>
                  </a:lnTo>
                  <a:lnTo>
                    <a:pt x="0" y="1665"/>
                  </a:lnTo>
                  <a:lnTo>
                    <a:pt x="0" y="2625"/>
                  </a:lnTo>
                  <a:lnTo>
                    <a:pt x="0" y="2625"/>
                  </a:lnTo>
                  <a:lnTo>
                    <a:pt x="2" y="2645"/>
                  </a:lnTo>
                  <a:lnTo>
                    <a:pt x="4" y="2663"/>
                  </a:lnTo>
                  <a:lnTo>
                    <a:pt x="8" y="2683"/>
                  </a:lnTo>
                  <a:lnTo>
                    <a:pt x="16" y="2699"/>
                  </a:lnTo>
                  <a:lnTo>
                    <a:pt x="24" y="2717"/>
                  </a:lnTo>
                  <a:lnTo>
                    <a:pt x="32" y="2733"/>
                  </a:lnTo>
                  <a:lnTo>
                    <a:pt x="44" y="2747"/>
                  </a:lnTo>
                  <a:lnTo>
                    <a:pt x="56" y="2761"/>
                  </a:lnTo>
                  <a:lnTo>
                    <a:pt x="70" y="2773"/>
                  </a:lnTo>
                  <a:lnTo>
                    <a:pt x="84" y="2785"/>
                  </a:lnTo>
                  <a:lnTo>
                    <a:pt x="100" y="2793"/>
                  </a:lnTo>
                  <a:lnTo>
                    <a:pt x="118" y="2801"/>
                  </a:lnTo>
                  <a:lnTo>
                    <a:pt x="134" y="2809"/>
                  </a:lnTo>
                  <a:lnTo>
                    <a:pt x="154" y="2813"/>
                  </a:lnTo>
                  <a:lnTo>
                    <a:pt x="172" y="2815"/>
                  </a:lnTo>
                  <a:lnTo>
                    <a:pt x="192" y="2818"/>
                  </a:lnTo>
                  <a:lnTo>
                    <a:pt x="256" y="2818"/>
                  </a:lnTo>
                  <a:lnTo>
                    <a:pt x="256" y="2946"/>
                  </a:lnTo>
                  <a:lnTo>
                    <a:pt x="256" y="2946"/>
                  </a:lnTo>
                  <a:lnTo>
                    <a:pt x="258" y="2958"/>
                  </a:lnTo>
                  <a:lnTo>
                    <a:pt x="262" y="2970"/>
                  </a:lnTo>
                  <a:lnTo>
                    <a:pt x="266" y="2982"/>
                  </a:lnTo>
                  <a:lnTo>
                    <a:pt x="274" y="2992"/>
                  </a:lnTo>
                  <a:lnTo>
                    <a:pt x="284" y="3000"/>
                  </a:lnTo>
                  <a:lnTo>
                    <a:pt x="296" y="3004"/>
                  </a:lnTo>
                  <a:lnTo>
                    <a:pt x="308" y="3008"/>
                  </a:lnTo>
                  <a:lnTo>
                    <a:pt x="320" y="3010"/>
                  </a:lnTo>
                  <a:lnTo>
                    <a:pt x="384" y="3010"/>
                  </a:lnTo>
                  <a:lnTo>
                    <a:pt x="384" y="3344"/>
                  </a:lnTo>
                  <a:lnTo>
                    <a:pt x="184" y="3394"/>
                  </a:lnTo>
                  <a:lnTo>
                    <a:pt x="184" y="3394"/>
                  </a:lnTo>
                  <a:lnTo>
                    <a:pt x="164" y="3396"/>
                  </a:lnTo>
                  <a:lnTo>
                    <a:pt x="144" y="3400"/>
                  </a:lnTo>
                  <a:lnTo>
                    <a:pt x="126" y="3406"/>
                  </a:lnTo>
                  <a:lnTo>
                    <a:pt x="110" y="3412"/>
                  </a:lnTo>
                  <a:lnTo>
                    <a:pt x="92" y="3422"/>
                  </a:lnTo>
                  <a:lnTo>
                    <a:pt x="78" y="3432"/>
                  </a:lnTo>
                  <a:lnTo>
                    <a:pt x="64" y="3444"/>
                  </a:lnTo>
                  <a:lnTo>
                    <a:pt x="50" y="3456"/>
                  </a:lnTo>
                  <a:lnTo>
                    <a:pt x="38" y="3470"/>
                  </a:lnTo>
                  <a:lnTo>
                    <a:pt x="28" y="3486"/>
                  </a:lnTo>
                  <a:lnTo>
                    <a:pt x="20" y="3502"/>
                  </a:lnTo>
                  <a:lnTo>
                    <a:pt x="12" y="3520"/>
                  </a:lnTo>
                  <a:lnTo>
                    <a:pt x="6" y="3538"/>
                  </a:lnTo>
                  <a:lnTo>
                    <a:pt x="2" y="3556"/>
                  </a:lnTo>
                  <a:lnTo>
                    <a:pt x="0" y="3574"/>
                  </a:lnTo>
                  <a:lnTo>
                    <a:pt x="0" y="3594"/>
                  </a:lnTo>
                  <a:lnTo>
                    <a:pt x="0" y="3594"/>
                  </a:lnTo>
                  <a:lnTo>
                    <a:pt x="2" y="3614"/>
                  </a:lnTo>
                  <a:lnTo>
                    <a:pt x="6" y="3632"/>
                  </a:lnTo>
                  <a:lnTo>
                    <a:pt x="12" y="3652"/>
                  </a:lnTo>
                  <a:lnTo>
                    <a:pt x="18" y="3668"/>
                  </a:lnTo>
                  <a:lnTo>
                    <a:pt x="28" y="3684"/>
                  </a:lnTo>
                  <a:lnTo>
                    <a:pt x="38" y="3700"/>
                  </a:lnTo>
                  <a:lnTo>
                    <a:pt x="50" y="3714"/>
                  </a:lnTo>
                  <a:lnTo>
                    <a:pt x="62" y="3728"/>
                  </a:lnTo>
                  <a:lnTo>
                    <a:pt x="76" y="3740"/>
                  </a:lnTo>
                  <a:lnTo>
                    <a:pt x="92" y="3750"/>
                  </a:lnTo>
                  <a:lnTo>
                    <a:pt x="108" y="3758"/>
                  </a:lnTo>
                  <a:lnTo>
                    <a:pt x="124" y="3766"/>
                  </a:lnTo>
                  <a:lnTo>
                    <a:pt x="142" y="3772"/>
                  </a:lnTo>
                  <a:lnTo>
                    <a:pt x="162" y="3776"/>
                  </a:lnTo>
                  <a:lnTo>
                    <a:pt x="180" y="3778"/>
                  </a:lnTo>
                  <a:lnTo>
                    <a:pt x="200" y="3778"/>
                  </a:lnTo>
                  <a:lnTo>
                    <a:pt x="200" y="3778"/>
                  </a:lnTo>
                  <a:lnTo>
                    <a:pt x="220" y="3776"/>
                  </a:lnTo>
                  <a:lnTo>
                    <a:pt x="238" y="3772"/>
                  </a:lnTo>
                  <a:lnTo>
                    <a:pt x="256" y="3766"/>
                  </a:lnTo>
                  <a:lnTo>
                    <a:pt x="274" y="3760"/>
                  </a:lnTo>
                  <a:lnTo>
                    <a:pt x="290" y="3750"/>
                  </a:lnTo>
                  <a:lnTo>
                    <a:pt x="306" y="3740"/>
                  </a:lnTo>
                  <a:lnTo>
                    <a:pt x="322" y="3728"/>
                  </a:lnTo>
                  <a:lnTo>
                    <a:pt x="334" y="3714"/>
                  </a:lnTo>
                  <a:lnTo>
                    <a:pt x="818" y="3714"/>
                  </a:lnTo>
                  <a:lnTo>
                    <a:pt x="818" y="3714"/>
                  </a:lnTo>
                  <a:lnTo>
                    <a:pt x="830" y="3728"/>
                  </a:lnTo>
                  <a:lnTo>
                    <a:pt x="846" y="3740"/>
                  </a:lnTo>
                  <a:lnTo>
                    <a:pt x="862" y="3750"/>
                  </a:lnTo>
                  <a:lnTo>
                    <a:pt x="878" y="3760"/>
                  </a:lnTo>
                  <a:lnTo>
                    <a:pt x="896" y="3766"/>
                  </a:lnTo>
                  <a:lnTo>
                    <a:pt x="914" y="3772"/>
                  </a:lnTo>
                  <a:lnTo>
                    <a:pt x="932" y="3776"/>
                  </a:lnTo>
                  <a:lnTo>
                    <a:pt x="950" y="3778"/>
                  </a:lnTo>
                  <a:lnTo>
                    <a:pt x="967" y="3778"/>
                  </a:lnTo>
                  <a:lnTo>
                    <a:pt x="985" y="3776"/>
                  </a:lnTo>
                  <a:lnTo>
                    <a:pt x="1003" y="3772"/>
                  </a:lnTo>
                  <a:lnTo>
                    <a:pt x="1021" y="3768"/>
                  </a:lnTo>
                  <a:lnTo>
                    <a:pt x="1039" y="3760"/>
                  </a:lnTo>
                  <a:lnTo>
                    <a:pt x="1055" y="3752"/>
                  </a:lnTo>
                  <a:lnTo>
                    <a:pt x="1071" y="3742"/>
                  </a:lnTo>
                  <a:lnTo>
                    <a:pt x="1087" y="3728"/>
                  </a:lnTo>
                  <a:lnTo>
                    <a:pt x="1087" y="3728"/>
                  </a:lnTo>
                  <a:lnTo>
                    <a:pt x="1101" y="3716"/>
                  </a:lnTo>
                  <a:lnTo>
                    <a:pt x="1113" y="3700"/>
                  </a:lnTo>
                  <a:lnTo>
                    <a:pt x="1123" y="3684"/>
                  </a:lnTo>
                  <a:lnTo>
                    <a:pt x="1133" y="3668"/>
                  </a:lnTo>
                  <a:lnTo>
                    <a:pt x="1139" y="3650"/>
                  </a:lnTo>
                  <a:lnTo>
                    <a:pt x="1145" y="3632"/>
                  </a:lnTo>
                  <a:lnTo>
                    <a:pt x="1149" y="3614"/>
                  </a:lnTo>
                  <a:lnTo>
                    <a:pt x="1151" y="3596"/>
                  </a:lnTo>
                  <a:lnTo>
                    <a:pt x="1151" y="3578"/>
                  </a:lnTo>
                  <a:lnTo>
                    <a:pt x="1149" y="3560"/>
                  </a:lnTo>
                  <a:lnTo>
                    <a:pt x="1145" y="3542"/>
                  </a:lnTo>
                  <a:lnTo>
                    <a:pt x="1141" y="3524"/>
                  </a:lnTo>
                  <a:lnTo>
                    <a:pt x="1133" y="3506"/>
                  </a:lnTo>
                  <a:lnTo>
                    <a:pt x="1125" y="3490"/>
                  </a:lnTo>
                  <a:lnTo>
                    <a:pt x="1115" y="3474"/>
                  </a:lnTo>
                  <a:lnTo>
                    <a:pt x="1103" y="3458"/>
                  </a:lnTo>
                  <a:lnTo>
                    <a:pt x="1103" y="3458"/>
                  </a:lnTo>
                  <a:lnTo>
                    <a:pt x="1089" y="3444"/>
                  </a:lnTo>
                  <a:lnTo>
                    <a:pt x="1073" y="3432"/>
                  </a:lnTo>
                  <a:lnTo>
                    <a:pt x="1057" y="3422"/>
                  </a:lnTo>
                  <a:lnTo>
                    <a:pt x="1041" y="3412"/>
                  </a:lnTo>
                  <a:lnTo>
                    <a:pt x="1023" y="3406"/>
                  </a:lnTo>
                  <a:lnTo>
                    <a:pt x="1005" y="3400"/>
                  </a:lnTo>
                  <a:lnTo>
                    <a:pt x="987" y="3396"/>
                  </a:lnTo>
                  <a:lnTo>
                    <a:pt x="967" y="3394"/>
                  </a:lnTo>
                  <a:lnTo>
                    <a:pt x="768" y="3344"/>
                  </a:lnTo>
                  <a:lnTo>
                    <a:pt x="768" y="3010"/>
                  </a:lnTo>
                  <a:lnTo>
                    <a:pt x="960" y="3010"/>
                  </a:lnTo>
                  <a:lnTo>
                    <a:pt x="960" y="3010"/>
                  </a:lnTo>
                  <a:lnTo>
                    <a:pt x="971" y="3008"/>
                  </a:lnTo>
                  <a:lnTo>
                    <a:pt x="983" y="3004"/>
                  </a:lnTo>
                  <a:lnTo>
                    <a:pt x="995" y="3000"/>
                  </a:lnTo>
                  <a:lnTo>
                    <a:pt x="1005" y="2992"/>
                  </a:lnTo>
                  <a:lnTo>
                    <a:pt x="1013" y="2982"/>
                  </a:lnTo>
                  <a:lnTo>
                    <a:pt x="1017" y="2970"/>
                  </a:lnTo>
                  <a:lnTo>
                    <a:pt x="1021" y="2958"/>
                  </a:lnTo>
                  <a:lnTo>
                    <a:pt x="1023" y="2946"/>
                  </a:lnTo>
                  <a:lnTo>
                    <a:pt x="1023" y="2818"/>
                  </a:lnTo>
                  <a:lnTo>
                    <a:pt x="1215" y="2818"/>
                  </a:lnTo>
                  <a:lnTo>
                    <a:pt x="1215" y="2818"/>
                  </a:lnTo>
                  <a:lnTo>
                    <a:pt x="1231" y="2818"/>
                  </a:lnTo>
                  <a:lnTo>
                    <a:pt x="1247" y="2815"/>
                  </a:lnTo>
                  <a:lnTo>
                    <a:pt x="1263" y="2811"/>
                  </a:lnTo>
                  <a:lnTo>
                    <a:pt x="1279" y="2807"/>
                  </a:lnTo>
                  <a:lnTo>
                    <a:pt x="1279" y="3714"/>
                  </a:lnTo>
                  <a:lnTo>
                    <a:pt x="1279" y="3714"/>
                  </a:lnTo>
                  <a:lnTo>
                    <a:pt x="1281" y="3726"/>
                  </a:lnTo>
                  <a:lnTo>
                    <a:pt x="1285" y="3738"/>
                  </a:lnTo>
                  <a:lnTo>
                    <a:pt x="1289" y="3750"/>
                  </a:lnTo>
                  <a:lnTo>
                    <a:pt x="1297" y="3760"/>
                  </a:lnTo>
                  <a:lnTo>
                    <a:pt x="1307" y="3768"/>
                  </a:lnTo>
                  <a:lnTo>
                    <a:pt x="1319" y="3772"/>
                  </a:lnTo>
                  <a:lnTo>
                    <a:pt x="1331" y="3776"/>
                  </a:lnTo>
                  <a:lnTo>
                    <a:pt x="1343" y="3778"/>
                  </a:lnTo>
                  <a:lnTo>
                    <a:pt x="1747" y="3778"/>
                  </a:lnTo>
                  <a:lnTo>
                    <a:pt x="1747" y="3778"/>
                  </a:lnTo>
                  <a:lnTo>
                    <a:pt x="1765" y="3778"/>
                  </a:lnTo>
                  <a:lnTo>
                    <a:pt x="1781" y="3774"/>
                  </a:lnTo>
                  <a:lnTo>
                    <a:pt x="1799" y="3770"/>
                  </a:lnTo>
                  <a:lnTo>
                    <a:pt x="1815" y="3764"/>
                  </a:lnTo>
                  <a:lnTo>
                    <a:pt x="1829" y="3758"/>
                  </a:lnTo>
                  <a:lnTo>
                    <a:pt x="1843" y="3748"/>
                  </a:lnTo>
                  <a:lnTo>
                    <a:pt x="1857" y="3738"/>
                  </a:lnTo>
                  <a:lnTo>
                    <a:pt x="1869" y="3728"/>
                  </a:lnTo>
                  <a:lnTo>
                    <a:pt x="1879" y="3716"/>
                  </a:lnTo>
                  <a:lnTo>
                    <a:pt x="1889" y="3702"/>
                  </a:lnTo>
                  <a:lnTo>
                    <a:pt x="1899" y="3688"/>
                  </a:lnTo>
                  <a:lnTo>
                    <a:pt x="1905" y="3674"/>
                  </a:lnTo>
                  <a:lnTo>
                    <a:pt x="1911" y="3658"/>
                  </a:lnTo>
                  <a:lnTo>
                    <a:pt x="1915" y="3640"/>
                  </a:lnTo>
                  <a:lnTo>
                    <a:pt x="1919" y="3624"/>
                  </a:lnTo>
                  <a:lnTo>
                    <a:pt x="1919" y="3606"/>
                  </a:lnTo>
                  <a:lnTo>
                    <a:pt x="1919" y="3606"/>
                  </a:lnTo>
                  <a:lnTo>
                    <a:pt x="1919" y="3592"/>
                  </a:lnTo>
                  <a:lnTo>
                    <a:pt x="1917" y="3578"/>
                  </a:lnTo>
                  <a:lnTo>
                    <a:pt x="1909" y="3550"/>
                  </a:lnTo>
                  <a:lnTo>
                    <a:pt x="1899" y="3524"/>
                  </a:lnTo>
                  <a:lnTo>
                    <a:pt x="1883" y="3500"/>
                  </a:lnTo>
                  <a:lnTo>
                    <a:pt x="1863" y="3480"/>
                  </a:lnTo>
                  <a:lnTo>
                    <a:pt x="1841" y="3462"/>
                  </a:lnTo>
                  <a:lnTo>
                    <a:pt x="1817" y="3448"/>
                  </a:lnTo>
                  <a:lnTo>
                    <a:pt x="1803" y="3444"/>
                  </a:lnTo>
                  <a:lnTo>
                    <a:pt x="1789" y="3440"/>
                  </a:lnTo>
                  <a:lnTo>
                    <a:pt x="1789" y="3440"/>
                  </a:lnTo>
                  <a:close/>
                  <a:moveTo>
                    <a:pt x="1151" y="2433"/>
                  </a:moveTo>
                  <a:lnTo>
                    <a:pt x="1023" y="2433"/>
                  </a:lnTo>
                  <a:lnTo>
                    <a:pt x="1023" y="2177"/>
                  </a:lnTo>
                  <a:lnTo>
                    <a:pt x="1151" y="2177"/>
                  </a:lnTo>
                  <a:lnTo>
                    <a:pt x="1151" y="2433"/>
                  </a:lnTo>
                  <a:close/>
                  <a:moveTo>
                    <a:pt x="1023" y="782"/>
                  </a:moveTo>
                  <a:lnTo>
                    <a:pt x="1023" y="897"/>
                  </a:lnTo>
                  <a:lnTo>
                    <a:pt x="1023" y="897"/>
                  </a:lnTo>
                  <a:lnTo>
                    <a:pt x="1025" y="929"/>
                  </a:lnTo>
                  <a:lnTo>
                    <a:pt x="1031" y="961"/>
                  </a:lnTo>
                  <a:lnTo>
                    <a:pt x="934" y="961"/>
                  </a:lnTo>
                  <a:lnTo>
                    <a:pt x="1023" y="782"/>
                  </a:lnTo>
                  <a:close/>
                  <a:moveTo>
                    <a:pt x="896" y="1203"/>
                  </a:moveTo>
                  <a:lnTo>
                    <a:pt x="896" y="1203"/>
                  </a:lnTo>
                  <a:lnTo>
                    <a:pt x="898" y="1179"/>
                  </a:lnTo>
                  <a:lnTo>
                    <a:pt x="904" y="1159"/>
                  </a:lnTo>
                  <a:lnTo>
                    <a:pt x="916" y="1139"/>
                  </a:lnTo>
                  <a:lnTo>
                    <a:pt x="930" y="1123"/>
                  </a:lnTo>
                  <a:lnTo>
                    <a:pt x="946" y="1109"/>
                  </a:lnTo>
                  <a:lnTo>
                    <a:pt x="965" y="1097"/>
                  </a:lnTo>
                  <a:lnTo>
                    <a:pt x="985" y="1091"/>
                  </a:lnTo>
                  <a:lnTo>
                    <a:pt x="1009" y="1089"/>
                  </a:lnTo>
                  <a:lnTo>
                    <a:pt x="1013" y="1089"/>
                  </a:lnTo>
                  <a:lnTo>
                    <a:pt x="1013" y="1089"/>
                  </a:lnTo>
                  <a:lnTo>
                    <a:pt x="1035" y="1091"/>
                  </a:lnTo>
                  <a:lnTo>
                    <a:pt x="1057" y="1097"/>
                  </a:lnTo>
                  <a:lnTo>
                    <a:pt x="1077" y="1107"/>
                  </a:lnTo>
                  <a:lnTo>
                    <a:pt x="1093" y="1123"/>
                  </a:lnTo>
                  <a:lnTo>
                    <a:pt x="1251" y="1279"/>
                  </a:lnTo>
                  <a:lnTo>
                    <a:pt x="1087" y="1425"/>
                  </a:lnTo>
                  <a:lnTo>
                    <a:pt x="934" y="1287"/>
                  </a:lnTo>
                  <a:lnTo>
                    <a:pt x="934" y="1287"/>
                  </a:lnTo>
                  <a:lnTo>
                    <a:pt x="926" y="1277"/>
                  </a:lnTo>
                  <a:lnTo>
                    <a:pt x="918" y="1269"/>
                  </a:lnTo>
                  <a:lnTo>
                    <a:pt x="912" y="1259"/>
                  </a:lnTo>
                  <a:lnTo>
                    <a:pt x="906" y="1249"/>
                  </a:lnTo>
                  <a:lnTo>
                    <a:pt x="902" y="1237"/>
                  </a:lnTo>
                  <a:lnTo>
                    <a:pt x="898" y="1225"/>
                  </a:lnTo>
                  <a:lnTo>
                    <a:pt x="896" y="1215"/>
                  </a:lnTo>
                  <a:lnTo>
                    <a:pt x="896" y="1203"/>
                  </a:lnTo>
                  <a:lnTo>
                    <a:pt x="896" y="1203"/>
                  </a:lnTo>
                  <a:close/>
                  <a:moveTo>
                    <a:pt x="1971" y="1821"/>
                  </a:moveTo>
                  <a:lnTo>
                    <a:pt x="2229" y="1519"/>
                  </a:lnTo>
                  <a:lnTo>
                    <a:pt x="2223" y="1537"/>
                  </a:lnTo>
                  <a:lnTo>
                    <a:pt x="2223" y="1537"/>
                  </a:lnTo>
                  <a:lnTo>
                    <a:pt x="2215" y="1561"/>
                  </a:lnTo>
                  <a:lnTo>
                    <a:pt x="2207" y="1583"/>
                  </a:lnTo>
                  <a:lnTo>
                    <a:pt x="2197" y="1605"/>
                  </a:lnTo>
                  <a:lnTo>
                    <a:pt x="2185" y="1627"/>
                  </a:lnTo>
                  <a:lnTo>
                    <a:pt x="2173" y="1649"/>
                  </a:lnTo>
                  <a:lnTo>
                    <a:pt x="2159" y="1669"/>
                  </a:lnTo>
                  <a:lnTo>
                    <a:pt x="2145" y="1689"/>
                  </a:lnTo>
                  <a:lnTo>
                    <a:pt x="2129" y="1707"/>
                  </a:lnTo>
                  <a:lnTo>
                    <a:pt x="2111" y="1725"/>
                  </a:lnTo>
                  <a:lnTo>
                    <a:pt x="2095" y="1741"/>
                  </a:lnTo>
                  <a:lnTo>
                    <a:pt x="2075" y="1757"/>
                  </a:lnTo>
                  <a:lnTo>
                    <a:pt x="2057" y="1773"/>
                  </a:lnTo>
                  <a:lnTo>
                    <a:pt x="2035" y="1787"/>
                  </a:lnTo>
                  <a:lnTo>
                    <a:pt x="2015" y="1799"/>
                  </a:lnTo>
                  <a:lnTo>
                    <a:pt x="1993" y="1811"/>
                  </a:lnTo>
                  <a:lnTo>
                    <a:pt x="1971" y="1821"/>
                  </a:lnTo>
                  <a:lnTo>
                    <a:pt x="1971" y="1821"/>
                  </a:lnTo>
                  <a:close/>
                  <a:moveTo>
                    <a:pt x="2623" y="1391"/>
                  </a:moveTo>
                  <a:lnTo>
                    <a:pt x="2495" y="1359"/>
                  </a:lnTo>
                  <a:lnTo>
                    <a:pt x="2495" y="1203"/>
                  </a:lnTo>
                  <a:lnTo>
                    <a:pt x="2623" y="1171"/>
                  </a:lnTo>
                  <a:lnTo>
                    <a:pt x="2623" y="1391"/>
                  </a:lnTo>
                  <a:close/>
                  <a:moveTo>
                    <a:pt x="1705" y="1649"/>
                  </a:moveTo>
                  <a:lnTo>
                    <a:pt x="2199" y="1217"/>
                  </a:lnTo>
                  <a:lnTo>
                    <a:pt x="2367" y="1217"/>
                  </a:lnTo>
                  <a:lnTo>
                    <a:pt x="2367" y="1345"/>
                  </a:lnTo>
                  <a:lnTo>
                    <a:pt x="2239" y="1345"/>
                  </a:lnTo>
                  <a:lnTo>
                    <a:pt x="2239" y="1345"/>
                  </a:lnTo>
                  <a:lnTo>
                    <a:pt x="2225" y="1347"/>
                  </a:lnTo>
                  <a:lnTo>
                    <a:pt x="2213" y="1351"/>
                  </a:lnTo>
                  <a:lnTo>
                    <a:pt x="2201" y="1357"/>
                  </a:lnTo>
                  <a:lnTo>
                    <a:pt x="2191" y="1367"/>
                  </a:lnTo>
                  <a:lnTo>
                    <a:pt x="1813" y="1809"/>
                  </a:lnTo>
                  <a:lnTo>
                    <a:pt x="1813" y="1809"/>
                  </a:lnTo>
                  <a:lnTo>
                    <a:pt x="1795" y="1819"/>
                  </a:lnTo>
                  <a:lnTo>
                    <a:pt x="1777" y="1827"/>
                  </a:lnTo>
                  <a:lnTo>
                    <a:pt x="1759" y="1835"/>
                  </a:lnTo>
                  <a:lnTo>
                    <a:pt x="1739" y="1841"/>
                  </a:lnTo>
                  <a:lnTo>
                    <a:pt x="1719" y="1845"/>
                  </a:lnTo>
                  <a:lnTo>
                    <a:pt x="1701" y="1849"/>
                  </a:lnTo>
                  <a:lnTo>
                    <a:pt x="1681" y="1851"/>
                  </a:lnTo>
                  <a:lnTo>
                    <a:pt x="1661" y="1851"/>
                  </a:lnTo>
                  <a:lnTo>
                    <a:pt x="1641" y="1851"/>
                  </a:lnTo>
                  <a:lnTo>
                    <a:pt x="1621" y="1849"/>
                  </a:lnTo>
                  <a:lnTo>
                    <a:pt x="1603" y="1845"/>
                  </a:lnTo>
                  <a:lnTo>
                    <a:pt x="1583" y="1839"/>
                  </a:lnTo>
                  <a:lnTo>
                    <a:pt x="1565" y="1833"/>
                  </a:lnTo>
                  <a:lnTo>
                    <a:pt x="1545" y="1825"/>
                  </a:lnTo>
                  <a:lnTo>
                    <a:pt x="1527" y="1817"/>
                  </a:lnTo>
                  <a:lnTo>
                    <a:pt x="1511" y="1807"/>
                  </a:lnTo>
                  <a:lnTo>
                    <a:pt x="1183" y="1511"/>
                  </a:lnTo>
                  <a:lnTo>
                    <a:pt x="1341" y="1369"/>
                  </a:lnTo>
                  <a:lnTo>
                    <a:pt x="1617" y="1647"/>
                  </a:lnTo>
                  <a:lnTo>
                    <a:pt x="1617" y="1647"/>
                  </a:lnTo>
                  <a:lnTo>
                    <a:pt x="1627" y="1655"/>
                  </a:lnTo>
                  <a:lnTo>
                    <a:pt x="1637" y="1659"/>
                  </a:lnTo>
                  <a:lnTo>
                    <a:pt x="1649" y="1663"/>
                  </a:lnTo>
                  <a:lnTo>
                    <a:pt x="1661" y="1665"/>
                  </a:lnTo>
                  <a:lnTo>
                    <a:pt x="1673" y="1665"/>
                  </a:lnTo>
                  <a:lnTo>
                    <a:pt x="1685" y="1661"/>
                  </a:lnTo>
                  <a:lnTo>
                    <a:pt x="1695" y="1657"/>
                  </a:lnTo>
                  <a:lnTo>
                    <a:pt x="1705" y="1649"/>
                  </a:lnTo>
                  <a:lnTo>
                    <a:pt x="1705" y="1649"/>
                  </a:lnTo>
                  <a:close/>
                  <a:moveTo>
                    <a:pt x="1287" y="1025"/>
                  </a:moveTo>
                  <a:lnTo>
                    <a:pt x="1285" y="1021"/>
                  </a:lnTo>
                  <a:lnTo>
                    <a:pt x="1333" y="897"/>
                  </a:lnTo>
                  <a:lnTo>
                    <a:pt x="1407" y="897"/>
                  </a:lnTo>
                  <a:lnTo>
                    <a:pt x="1407" y="897"/>
                  </a:lnTo>
                  <a:lnTo>
                    <a:pt x="1407" y="909"/>
                  </a:lnTo>
                  <a:lnTo>
                    <a:pt x="1405" y="921"/>
                  </a:lnTo>
                  <a:lnTo>
                    <a:pt x="1397" y="945"/>
                  </a:lnTo>
                  <a:lnTo>
                    <a:pt x="1387" y="967"/>
                  </a:lnTo>
                  <a:lnTo>
                    <a:pt x="1371" y="985"/>
                  </a:lnTo>
                  <a:lnTo>
                    <a:pt x="1355" y="1001"/>
                  </a:lnTo>
                  <a:lnTo>
                    <a:pt x="1333" y="1013"/>
                  </a:lnTo>
                  <a:lnTo>
                    <a:pt x="1311" y="1021"/>
                  </a:lnTo>
                  <a:lnTo>
                    <a:pt x="1299" y="1023"/>
                  </a:lnTo>
                  <a:lnTo>
                    <a:pt x="1287" y="1025"/>
                  </a:lnTo>
                  <a:lnTo>
                    <a:pt x="1287" y="1025"/>
                  </a:lnTo>
                  <a:close/>
                  <a:moveTo>
                    <a:pt x="1463" y="404"/>
                  </a:moveTo>
                  <a:lnTo>
                    <a:pt x="1521" y="520"/>
                  </a:lnTo>
                  <a:lnTo>
                    <a:pt x="1475" y="564"/>
                  </a:lnTo>
                  <a:lnTo>
                    <a:pt x="1475" y="564"/>
                  </a:lnTo>
                  <a:lnTo>
                    <a:pt x="1467" y="574"/>
                  </a:lnTo>
                  <a:lnTo>
                    <a:pt x="1461" y="586"/>
                  </a:lnTo>
                  <a:lnTo>
                    <a:pt x="1459" y="598"/>
                  </a:lnTo>
                  <a:lnTo>
                    <a:pt x="1457" y="610"/>
                  </a:lnTo>
                  <a:lnTo>
                    <a:pt x="1457" y="768"/>
                  </a:lnTo>
                  <a:lnTo>
                    <a:pt x="1291" y="768"/>
                  </a:lnTo>
                  <a:lnTo>
                    <a:pt x="1291" y="768"/>
                  </a:lnTo>
                  <a:lnTo>
                    <a:pt x="1281" y="768"/>
                  </a:lnTo>
                  <a:lnTo>
                    <a:pt x="1271" y="770"/>
                  </a:lnTo>
                  <a:lnTo>
                    <a:pt x="1263" y="774"/>
                  </a:lnTo>
                  <a:lnTo>
                    <a:pt x="1253" y="780"/>
                  </a:lnTo>
                  <a:lnTo>
                    <a:pt x="1247" y="786"/>
                  </a:lnTo>
                  <a:lnTo>
                    <a:pt x="1241" y="792"/>
                  </a:lnTo>
                  <a:lnTo>
                    <a:pt x="1235" y="800"/>
                  </a:lnTo>
                  <a:lnTo>
                    <a:pt x="1231" y="808"/>
                  </a:lnTo>
                  <a:lnTo>
                    <a:pt x="1171" y="961"/>
                  </a:lnTo>
                  <a:lnTo>
                    <a:pt x="1169" y="961"/>
                  </a:lnTo>
                  <a:lnTo>
                    <a:pt x="1169" y="961"/>
                  </a:lnTo>
                  <a:lnTo>
                    <a:pt x="1161" y="945"/>
                  </a:lnTo>
                  <a:lnTo>
                    <a:pt x="1155" y="931"/>
                  </a:lnTo>
                  <a:lnTo>
                    <a:pt x="1153" y="913"/>
                  </a:lnTo>
                  <a:lnTo>
                    <a:pt x="1151" y="897"/>
                  </a:lnTo>
                  <a:lnTo>
                    <a:pt x="1151" y="448"/>
                  </a:lnTo>
                  <a:lnTo>
                    <a:pt x="1047" y="448"/>
                  </a:lnTo>
                  <a:lnTo>
                    <a:pt x="1047" y="448"/>
                  </a:lnTo>
                  <a:lnTo>
                    <a:pt x="1045" y="438"/>
                  </a:lnTo>
                  <a:lnTo>
                    <a:pt x="1047" y="428"/>
                  </a:lnTo>
                  <a:lnTo>
                    <a:pt x="1047" y="428"/>
                  </a:lnTo>
                  <a:lnTo>
                    <a:pt x="1049" y="422"/>
                  </a:lnTo>
                  <a:lnTo>
                    <a:pt x="1053" y="416"/>
                  </a:lnTo>
                  <a:lnTo>
                    <a:pt x="1059" y="410"/>
                  </a:lnTo>
                  <a:lnTo>
                    <a:pt x="1065" y="408"/>
                  </a:lnTo>
                  <a:lnTo>
                    <a:pt x="1065" y="408"/>
                  </a:lnTo>
                  <a:lnTo>
                    <a:pt x="1071" y="406"/>
                  </a:lnTo>
                  <a:lnTo>
                    <a:pt x="1077" y="404"/>
                  </a:lnTo>
                  <a:lnTo>
                    <a:pt x="1089" y="408"/>
                  </a:lnTo>
                  <a:lnTo>
                    <a:pt x="1101" y="412"/>
                  </a:lnTo>
                  <a:lnTo>
                    <a:pt x="1113" y="418"/>
                  </a:lnTo>
                  <a:lnTo>
                    <a:pt x="1113" y="418"/>
                  </a:lnTo>
                  <a:lnTo>
                    <a:pt x="1123" y="422"/>
                  </a:lnTo>
                  <a:lnTo>
                    <a:pt x="1135" y="426"/>
                  </a:lnTo>
                  <a:lnTo>
                    <a:pt x="1145" y="426"/>
                  </a:lnTo>
                  <a:lnTo>
                    <a:pt x="1157" y="424"/>
                  </a:lnTo>
                  <a:lnTo>
                    <a:pt x="1167" y="420"/>
                  </a:lnTo>
                  <a:lnTo>
                    <a:pt x="1177" y="416"/>
                  </a:lnTo>
                  <a:lnTo>
                    <a:pt x="1185" y="408"/>
                  </a:lnTo>
                  <a:lnTo>
                    <a:pt x="1193" y="400"/>
                  </a:lnTo>
                  <a:lnTo>
                    <a:pt x="1369" y="166"/>
                  </a:lnTo>
                  <a:lnTo>
                    <a:pt x="1369" y="166"/>
                  </a:lnTo>
                  <a:lnTo>
                    <a:pt x="1383" y="178"/>
                  </a:lnTo>
                  <a:lnTo>
                    <a:pt x="1395" y="190"/>
                  </a:lnTo>
                  <a:lnTo>
                    <a:pt x="1395" y="190"/>
                  </a:lnTo>
                  <a:lnTo>
                    <a:pt x="1409" y="204"/>
                  </a:lnTo>
                  <a:lnTo>
                    <a:pt x="1421" y="222"/>
                  </a:lnTo>
                  <a:lnTo>
                    <a:pt x="1433" y="238"/>
                  </a:lnTo>
                  <a:lnTo>
                    <a:pt x="1441" y="256"/>
                  </a:lnTo>
                  <a:lnTo>
                    <a:pt x="1449" y="276"/>
                  </a:lnTo>
                  <a:lnTo>
                    <a:pt x="1453" y="296"/>
                  </a:lnTo>
                  <a:lnTo>
                    <a:pt x="1457" y="316"/>
                  </a:lnTo>
                  <a:lnTo>
                    <a:pt x="1457" y="336"/>
                  </a:lnTo>
                  <a:lnTo>
                    <a:pt x="1457" y="376"/>
                  </a:lnTo>
                  <a:lnTo>
                    <a:pt x="1457" y="376"/>
                  </a:lnTo>
                  <a:lnTo>
                    <a:pt x="1459" y="390"/>
                  </a:lnTo>
                  <a:lnTo>
                    <a:pt x="1463" y="404"/>
                  </a:lnTo>
                  <a:lnTo>
                    <a:pt x="1463" y="404"/>
                  </a:lnTo>
                  <a:close/>
                  <a:moveTo>
                    <a:pt x="846" y="450"/>
                  </a:moveTo>
                  <a:lnTo>
                    <a:pt x="846" y="450"/>
                  </a:lnTo>
                  <a:lnTo>
                    <a:pt x="844" y="426"/>
                  </a:lnTo>
                  <a:lnTo>
                    <a:pt x="846" y="398"/>
                  </a:lnTo>
                  <a:lnTo>
                    <a:pt x="850" y="368"/>
                  </a:lnTo>
                  <a:lnTo>
                    <a:pt x="856" y="338"/>
                  </a:lnTo>
                  <a:lnTo>
                    <a:pt x="866" y="308"/>
                  </a:lnTo>
                  <a:lnTo>
                    <a:pt x="878" y="280"/>
                  </a:lnTo>
                  <a:lnTo>
                    <a:pt x="894" y="252"/>
                  </a:lnTo>
                  <a:lnTo>
                    <a:pt x="912" y="228"/>
                  </a:lnTo>
                  <a:lnTo>
                    <a:pt x="912" y="228"/>
                  </a:lnTo>
                  <a:lnTo>
                    <a:pt x="928" y="210"/>
                  </a:lnTo>
                  <a:lnTo>
                    <a:pt x="946" y="194"/>
                  </a:lnTo>
                  <a:lnTo>
                    <a:pt x="963" y="182"/>
                  </a:lnTo>
                  <a:lnTo>
                    <a:pt x="981" y="170"/>
                  </a:lnTo>
                  <a:lnTo>
                    <a:pt x="999" y="160"/>
                  </a:lnTo>
                  <a:lnTo>
                    <a:pt x="1019" y="152"/>
                  </a:lnTo>
                  <a:lnTo>
                    <a:pt x="1041" y="146"/>
                  </a:lnTo>
                  <a:lnTo>
                    <a:pt x="1061" y="140"/>
                  </a:lnTo>
                  <a:lnTo>
                    <a:pt x="1103" y="134"/>
                  </a:lnTo>
                  <a:lnTo>
                    <a:pt x="1147" y="130"/>
                  </a:lnTo>
                  <a:lnTo>
                    <a:pt x="1193" y="128"/>
                  </a:lnTo>
                  <a:lnTo>
                    <a:pt x="1237" y="128"/>
                  </a:lnTo>
                  <a:lnTo>
                    <a:pt x="1121" y="282"/>
                  </a:lnTo>
                  <a:lnTo>
                    <a:pt x="1121" y="282"/>
                  </a:lnTo>
                  <a:lnTo>
                    <a:pt x="1105" y="278"/>
                  </a:lnTo>
                  <a:lnTo>
                    <a:pt x="1089" y="276"/>
                  </a:lnTo>
                  <a:lnTo>
                    <a:pt x="1073" y="276"/>
                  </a:lnTo>
                  <a:lnTo>
                    <a:pt x="1057" y="278"/>
                  </a:lnTo>
                  <a:lnTo>
                    <a:pt x="1043" y="280"/>
                  </a:lnTo>
                  <a:lnTo>
                    <a:pt x="1027" y="284"/>
                  </a:lnTo>
                  <a:lnTo>
                    <a:pt x="1013" y="290"/>
                  </a:lnTo>
                  <a:lnTo>
                    <a:pt x="999" y="296"/>
                  </a:lnTo>
                  <a:lnTo>
                    <a:pt x="987" y="304"/>
                  </a:lnTo>
                  <a:lnTo>
                    <a:pt x="975" y="314"/>
                  </a:lnTo>
                  <a:lnTo>
                    <a:pt x="963" y="324"/>
                  </a:lnTo>
                  <a:lnTo>
                    <a:pt x="954" y="336"/>
                  </a:lnTo>
                  <a:lnTo>
                    <a:pt x="944" y="348"/>
                  </a:lnTo>
                  <a:lnTo>
                    <a:pt x="936" y="362"/>
                  </a:lnTo>
                  <a:lnTo>
                    <a:pt x="930" y="376"/>
                  </a:lnTo>
                  <a:lnTo>
                    <a:pt x="924" y="392"/>
                  </a:lnTo>
                  <a:lnTo>
                    <a:pt x="924" y="392"/>
                  </a:lnTo>
                  <a:lnTo>
                    <a:pt x="924" y="396"/>
                  </a:lnTo>
                  <a:lnTo>
                    <a:pt x="924" y="396"/>
                  </a:lnTo>
                  <a:lnTo>
                    <a:pt x="920" y="418"/>
                  </a:lnTo>
                  <a:lnTo>
                    <a:pt x="918" y="438"/>
                  </a:lnTo>
                  <a:lnTo>
                    <a:pt x="920" y="458"/>
                  </a:lnTo>
                  <a:lnTo>
                    <a:pt x="924" y="478"/>
                  </a:lnTo>
                  <a:lnTo>
                    <a:pt x="930" y="498"/>
                  </a:lnTo>
                  <a:lnTo>
                    <a:pt x="940" y="516"/>
                  </a:lnTo>
                  <a:lnTo>
                    <a:pt x="952" y="534"/>
                  </a:lnTo>
                  <a:lnTo>
                    <a:pt x="965" y="548"/>
                  </a:lnTo>
                  <a:lnTo>
                    <a:pt x="989" y="574"/>
                  </a:lnTo>
                  <a:lnTo>
                    <a:pt x="924" y="700"/>
                  </a:lnTo>
                  <a:lnTo>
                    <a:pt x="924" y="700"/>
                  </a:lnTo>
                  <a:lnTo>
                    <a:pt x="898" y="638"/>
                  </a:lnTo>
                  <a:lnTo>
                    <a:pt x="874" y="568"/>
                  </a:lnTo>
                  <a:lnTo>
                    <a:pt x="856" y="504"/>
                  </a:lnTo>
                  <a:lnTo>
                    <a:pt x="850" y="474"/>
                  </a:lnTo>
                  <a:lnTo>
                    <a:pt x="846" y="450"/>
                  </a:lnTo>
                  <a:lnTo>
                    <a:pt x="846" y="450"/>
                  </a:lnTo>
                  <a:close/>
                  <a:moveTo>
                    <a:pt x="960" y="3522"/>
                  </a:moveTo>
                  <a:lnTo>
                    <a:pt x="960" y="3522"/>
                  </a:lnTo>
                  <a:lnTo>
                    <a:pt x="971" y="3524"/>
                  </a:lnTo>
                  <a:lnTo>
                    <a:pt x="983" y="3526"/>
                  </a:lnTo>
                  <a:lnTo>
                    <a:pt x="995" y="3532"/>
                  </a:lnTo>
                  <a:lnTo>
                    <a:pt x="1005" y="3540"/>
                  </a:lnTo>
                  <a:lnTo>
                    <a:pt x="1013" y="3550"/>
                  </a:lnTo>
                  <a:lnTo>
                    <a:pt x="1019" y="3560"/>
                  </a:lnTo>
                  <a:lnTo>
                    <a:pt x="1021" y="3572"/>
                  </a:lnTo>
                  <a:lnTo>
                    <a:pt x="1023" y="3586"/>
                  </a:lnTo>
                  <a:lnTo>
                    <a:pt x="1023" y="3586"/>
                  </a:lnTo>
                  <a:lnTo>
                    <a:pt x="1021" y="3598"/>
                  </a:lnTo>
                  <a:lnTo>
                    <a:pt x="1019" y="3610"/>
                  </a:lnTo>
                  <a:lnTo>
                    <a:pt x="1013" y="3622"/>
                  </a:lnTo>
                  <a:lnTo>
                    <a:pt x="1005" y="3632"/>
                  </a:lnTo>
                  <a:lnTo>
                    <a:pt x="995" y="3640"/>
                  </a:lnTo>
                  <a:lnTo>
                    <a:pt x="985" y="3644"/>
                  </a:lnTo>
                  <a:lnTo>
                    <a:pt x="973" y="3648"/>
                  </a:lnTo>
                  <a:lnTo>
                    <a:pt x="960" y="3650"/>
                  </a:lnTo>
                  <a:lnTo>
                    <a:pt x="960" y="3650"/>
                  </a:lnTo>
                  <a:lnTo>
                    <a:pt x="944" y="3648"/>
                  </a:lnTo>
                  <a:lnTo>
                    <a:pt x="928" y="3642"/>
                  </a:lnTo>
                  <a:lnTo>
                    <a:pt x="914" y="3632"/>
                  </a:lnTo>
                  <a:lnTo>
                    <a:pt x="904" y="3618"/>
                  </a:lnTo>
                  <a:lnTo>
                    <a:pt x="904" y="3618"/>
                  </a:lnTo>
                  <a:lnTo>
                    <a:pt x="894" y="3604"/>
                  </a:lnTo>
                  <a:lnTo>
                    <a:pt x="882" y="3594"/>
                  </a:lnTo>
                  <a:lnTo>
                    <a:pt x="866" y="3588"/>
                  </a:lnTo>
                  <a:lnTo>
                    <a:pt x="850" y="3586"/>
                  </a:lnTo>
                  <a:lnTo>
                    <a:pt x="302" y="3586"/>
                  </a:lnTo>
                  <a:lnTo>
                    <a:pt x="302" y="3586"/>
                  </a:lnTo>
                  <a:lnTo>
                    <a:pt x="286" y="3588"/>
                  </a:lnTo>
                  <a:lnTo>
                    <a:pt x="270" y="3594"/>
                  </a:lnTo>
                  <a:lnTo>
                    <a:pt x="258" y="3604"/>
                  </a:lnTo>
                  <a:lnTo>
                    <a:pt x="248" y="3618"/>
                  </a:lnTo>
                  <a:lnTo>
                    <a:pt x="248" y="3618"/>
                  </a:lnTo>
                  <a:lnTo>
                    <a:pt x="240" y="3628"/>
                  </a:lnTo>
                  <a:lnTo>
                    <a:pt x="230" y="3636"/>
                  </a:lnTo>
                  <a:lnTo>
                    <a:pt x="220" y="3644"/>
                  </a:lnTo>
                  <a:lnTo>
                    <a:pt x="208" y="3648"/>
                  </a:lnTo>
                  <a:lnTo>
                    <a:pt x="196" y="3650"/>
                  </a:lnTo>
                  <a:lnTo>
                    <a:pt x="184" y="3650"/>
                  </a:lnTo>
                  <a:lnTo>
                    <a:pt x="172" y="3646"/>
                  </a:lnTo>
                  <a:lnTo>
                    <a:pt x="160" y="3642"/>
                  </a:lnTo>
                  <a:lnTo>
                    <a:pt x="160" y="3642"/>
                  </a:lnTo>
                  <a:lnTo>
                    <a:pt x="150" y="3634"/>
                  </a:lnTo>
                  <a:lnTo>
                    <a:pt x="140" y="3624"/>
                  </a:lnTo>
                  <a:lnTo>
                    <a:pt x="134" y="3614"/>
                  </a:lnTo>
                  <a:lnTo>
                    <a:pt x="130" y="3602"/>
                  </a:lnTo>
                  <a:lnTo>
                    <a:pt x="128" y="3590"/>
                  </a:lnTo>
                  <a:lnTo>
                    <a:pt x="128" y="3578"/>
                  </a:lnTo>
                  <a:lnTo>
                    <a:pt x="132" y="3566"/>
                  </a:lnTo>
                  <a:lnTo>
                    <a:pt x="136" y="3554"/>
                  </a:lnTo>
                  <a:lnTo>
                    <a:pt x="136" y="3554"/>
                  </a:lnTo>
                  <a:lnTo>
                    <a:pt x="146" y="3540"/>
                  </a:lnTo>
                  <a:lnTo>
                    <a:pt x="160" y="3530"/>
                  </a:lnTo>
                  <a:lnTo>
                    <a:pt x="176" y="3524"/>
                  </a:lnTo>
                  <a:lnTo>
                    <a:pt x="192" y="3522"/>
                  </a:lnTo>
                  <a:lnTo>
                    <a:pt x="192" y="3522"/>
                  </a:lnTo>
                  <a:lnTo>
                    <a:pt x="326" y="3490"/>
                  </a:lnTo>
                  <a:lnTo>
                    <a:pt x="456" y="3458"/>
                  </a:lnTo>
                  <a:lnTo>
                    <a:pt x="696" y="3458"/>
                  </a:lnTo>
                  <a:lnTo>
                    <a:pt x="696" y="3458"/>
                  </a:lnTo>
                  <a:lnTo>
                    <a:pt x="826" y="3490"/>
                  </a:lnTo>
                  <a:lnTo>
                    <a:pt x="960" y="3522"/>
                  </a:lnTo>
                  <a:lnTo>
                    <a:pt x="960" y="3522"/>
                  </a:lnTo>
                  <a:close/>
                  <a:moveTo>
                    <a:pt x="640" y="3330"/>
                  </a:moveTo>
                  <a:lnTo>
                    <a:pt x="512" y="3330"/>
                  </a:lnTo>
                  <a:lnTo>
                    <a:pt x="512" y="3010"/>
                  </a:lnTo>
                  <a:lnTo>
                    <a:pt x="640" y="3010"/>
                  </a:lnTo>
                  <a:lnTo>
                    <a:pt x="640" y="3330"/>
                  </a:lnTo>
                  <a:close/>
                  <a:moveTo>
                    <a:pt x="896" y="2882"/>
                  </a:moveTo>
                  <a:lnTo>
                    <a:pt x="384" y="2882"/>
                  </a:lnTo>
                  <a:lnTo>
                    <a:pt x="384" y="2127"/>
                  </a:lnTo>
                  <a:lnTo>
                    <a:pt x="782" y="1283"/>
                  </a:lnTo>
                  <a:lnTo>
                    <a:pt x="782" y="1283"/>
                  </a:lnTo>
                  <a:lnTo>
                    <a:pt x="794" y="1309"/>
                  </a:lnTo>
                  <a:lnTo>
                    <a:pt x="808" y="1335"/>
                  </a:lnTo>
                  <a:lnTo>
                    <a:pt x="826" y="1359"/>
                  </a:lnTo>
                  <a:lnTo>
                    <a:pt x="848" y="1381"/>
                  </a:lnTo>
                  <a:lnTo>
                    <a:pt x="1045" y="1559"/>
                  </a:lnTo>
                  <a:lnTo>
                    <a:pt x="1045" y="1559"/>
                  </a:lnTo>
                  <a:lnTo>
                    <a:pt x="1091" y="1601"/>
                  </a:lnTo>
                  <a:lnTo>
                    <a:pt x="1087" y="1601"/>
                  </a:lnTo>
                  <a:lnTo>
                    <a:pt x="1087" y="1601"/>
                  </a:lnTo>
                  <a:lnTo>
                    <a:pt x="1071" y="1603"/>
                  </a:lnTo>
                  <a:lnTo>
                    <a:pt x="1057" y="1609"/>
                  </a:lnTo>
                  <a:lnTo>
                    <a:pt x="1045" y="1617"/>
                  </a:lnTo>
                  <a:lnTo>
                    <a:pt x="1033" y="1629"/>
                  </a:lnTo>
                  <a:lnTo>
                    <a:pt x="906" y="1821"/>
                  </a:lnTo>
                  <a:lnTo>
                    <a:pt x="906" y="1821"/>
                  </a:lnTo>
                  <a:lnTo>
                    <a:pt x="902" y="1829"/>
                  </a:lnTo>
                  <a:lnTo>
                    <a:pt x="898" y="1839"/>
                  </a:lnTo>
                  <a:lnTo>
                    <a:pt x="896" y="1847"/>
                  </a:lnTo>
                  <a:lnTo>
                    <a:pt x="896" y="1857"/>
                  </a:lnTo>
                  <a:lnTo>
                    <a:pt x="896" y="2882"/>
                  </a:lnTo>
                  <a:close/>
                  <a:moveTo>
                    <a:pt x="1261" y="2671"/>
                  </a:moveTo>
                  <a:lnTo>
                    <a:pt x="1261" y="2671"/>
                  </a:lnTo>
                  <a:lnTo>
                    <a:pt x="1251" y="2679"/>
                  </a:lnTo>
                  <a:lnTo>
                    <a:pt x="1239" y="2685"/>
                  </a:lnTo>
                  <a:lnTo>
                    <a:pt x="1227" y="2687"/>
                  </a:lnTo>
                  <a:lnTo>
                    <a:pt x="1215" y="2689"/>
                  </a:lnTo>
                  <a:lnTo>
                    <a:pt x="1023" y="2689"/>
                  </a:lnTo>
                  <a:lnTo>
                    <a:pt x="1023" y="2561"/>
                  </a:lnTo>
                  <a:lnTo>
                    <a:pt x="1215" y="2561"/>
                  </a:lnTo>
                  <a:lnTo>
                    <a:pt x="1215" y="2561"/>
                  </a:lnTo>
                  <a:lnTo>
                    <a:pt x="1227" y="2563"/>
                  </a:lnTo>
                  <a:lnTo>
                    <a:pt x="1239" y="2567"/>
                  </a:lnTo>
                  <a:lnTo>
                    <a:pt x="1251" y="2571"/>
                  </a:lnTo>
                  <a:lnTo>
                    <a:pt x="1261" y="2579"/>
                  </a:lnTo>
                  <a:lnTo>
                    <a:pt x="1269" y="2589"/>
                  </a:lnTo>
                  <a:lnTo>
                    <a:pt x="1273" y="2601"/>
                  </a:lnTo>
                  <a:lnTo>
                    <a:pt x="1277" y="2613"/>
                  </a:lnTo>
                  <a:lnTo>
                    <a:pt x="1279" y="2625"/>
                  </a:lnTo>
                  <a:lnTo>
                    <a:pt x="1279" y="2625"/>
                  </a:lnTo>
                  <a:lnTo>
                    <a:pt x="1277" y="2637"/>
                  </a:lnTo>
                  <a:lnTo>
                    <a:pt x="1275" y="2649"/>
                  </a:lnTo>
                  <a:lnTo>
                    <a:pt x="1269" y="2661"/>
                  </a:lnTo>
                  <a:lnTo>
                    <a:pt x="1261" y="2671"/>
                  </a:lnTo>
                  <a:lnTo>
                    <a:pt x="1261" y="2671"/>
                  </a:lnTo>
                  <a:close/>
                  <a:moveTo>
                    <a:pt x="1747" y="3650"/>
                  </a:moveTo>
                  <a:lnTo>
                    <a:pt x="1407" y="3650"/>
                  </a:lnTo>
                  <a:lnTo>
                    <a:pt x="1407" y="3522"/>
                  </a:lnTo>
                  <a:lnTo>
                    <a:pt x="1591" y="3522"/>
                  </a:lnTo>
                  <a:lnTo>
                    <a:pt x="1757" y="3564"/>
                  </a:lnTo>
                  <a:lnTo>
                    <a:pt x="1757" y="3564"/>
                  </a:lnTo>
                  <a:lnTo>
                    <a:pt x="1767" y="3566"/>
                  </a:lnTo>
                  <a:lnTo>
                    <a:pt x="1773" y="3572"/>
                  </a:lnTo>
                  <a:lnTo>
                    <a:pt x="1779" y="3576"/>
                  </a:lnTo>
                  <a:lnTo>
                    <a:pt x="1785" y="3584"/>
                  </a:lnTo>
                  <a:lnTo>
                    <a:pt x="1789" y="3592"/>
                  </a:lnTo>
                  <a:lnTo>
                    <a:pt x="1791" y="3600"/>
                  </a:lnTo>
                  <a:lnTo>
                    <a:pt x="1791" y="3608"/>
                  </a:lnTo>
                  <a:lnTo>
                    <a:pt x="1789" y="3616"/>
                  </a:lnTo>
                  <a:lnTo>
                    <a:pt x="1789" y="3616"/>
                  </a:lnTo>
                  <a:lnTo>
                    <a:pt x="1787" y="3624"/>
                  </a:lnTo>
                  <a:lnTo>
                    <a:pt x="1783" y="3630"/>
                  </a:lnTo>
                  <a:lnTo>
                    <a:pt x="1775" y="3640"/>
                  </a:lnTo>
                  <a:lnTo>
                    <a:pt x="1761" y="3648"/>
                  </a:lnTo>
                  <a:lnTo>
                    <a:pt x="1755" y="3650"/>
                  </a:lnTo>
                  <a:lnTo>
                    <a:pt x="1747" y="3650"/>
                  </a:lnTo>
                  <a:lnTo>
                    <a:pt x="1747" y="36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10"/>
            <p:cNvSpPr>
              <a:spLocks noChangeArrowheads="1"/>
            </p:cNvSpPr>
            <p:nvPr/>
          </p:nvSpPr>
          <p:spPr bwMode="auto">
            <a:xfrm>
              <a:off x="2433" y="2480"/>
              <a:ext cx="256" cy="1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11"/>
            <p:cNvSpPr>
              <a:spLocks noEditPoints="1"/>
            </p:cNvSpPr>
            <p:nvPr/>
          </p:nvSpPr>
          <p:spPr bwMode="auto">
            <a:xfrm>
              <a:off x="3968" y="239"/>
              <a:ext cx="1791" cy="3842"/>
            </a:xfrm>
            <a:custGeom>
              <a:avLst/>
              <a:gdLst>
                <a:gd name="T0" fmla="*/ 1747 w 1791"/>
                <a:gd name="T1" fmla="*/ 1351 h 3842"/>
                <a:gd name="T2" fmla="*/ 1599 w 1791"/>
                <a:gd name="T3" fmla="*/ 1281 h 3842"/>
                <a:gd name="T4" fmla="*/ 1509 w 1791"/>
                <a:gd name="T5" fmla="*/ 196 h 3842"/>
                <a:gd name="T6" fmla="*/ 1279 w 1791"/>
                <a:gd name="T7" fmla="*/ 6 h 3842"/>
                <a:gd name="T8" fmla="*/ 710 w 1791"/>
                <a:gd name="T9" fmla="*/ 40 h 3842"/>
                <a:gd name="T10" fmla="*/ 768 w 1791"/>
                <a:gd name="T11" fmla="*/ 336 h 3842"/>
                <a:gd name="T12" fmla="*/ 726 w 1791"/>
                <a:gd name="T13" fmla="*/ 752 h 3842"/>
                <a:gd name="T14" fmla="*/ 837 w 1791"/>
                <a:gd name="T15" fmla="*/ 985 h 3842"/>
                <a:gd name="T16" fmla="*/ 1001 w 1791"/>
                <a:gd name="T17" fmla="*/ 1153 h 3842"/>
                <a:gd name="T18" fmla="*/ 851 w 1791"/>
                <a:gd name="T19" fmla="*/ 1449 h 3842"/>
                <a:gd name="T20" fmla="*/ 356 w 1791"/>
                <a:gd name="T21" fmla="*/ 1927 h 3842"/>
                <a:gd name="T22" fmla="*/ 64 w 1791"/>
                <a:gd name="T23" fmla="*/ 2113 h 3842"/>
                <a:gd name="T24" fmla="*/ 128 w 1791"/>
                <a:gd name="T25" fmla="*/ 2369 h 3842"/>
                <a:gd name="T26" fmla="*/ 1377 w 1791"/>
                <a:gd name="T27" fmla="*/ 2285 h 3842"/>
                <a:gd name="T28" fmla="*/ 1363 w 1791"/>
                <a:gd name="T29" fmla="*/ 2427 h 3842"/>
                <a:gd name="T30" fmla="*/ 448 w 1791"/>
                <a:gd name="T31" fmla="*/ 2497 h 3842"/>
                <a:gd name="T32" fmla="*/ 384 w 1791"/>
                <a:gd name="T33" fmla="*/ 2561 h 3842"/>
                <a:gd name="T34" fmla="*/ 28 w 1791"/>
                <a:gd name="T35" fmla="*/ 2497 h 3842"/>
                <a:gd name="T36" fmla="*/ 84 w 1791"/>
                <a:gd name="T37" fmla="*/ 3490 h 3842"/>
                <a:gd name="T38" fmla="*/ 0 w 1791"/>
                <a:gd name="T39" fmla="*/ 3650 h 3842"/>
                <a:gd name="T40" fmla="*/ 70 w 1791"/>
                <a:gd name="T41" fmla="*/ 3798 h 3842"/>
                <a:gd name="T42" fmla="*/ 652 w 1791"/>
                <a:gd name="T43" fmla="*/ 3842 h 3842"/>
                <a:gd name="T44" fmla="*/ 734 w 1791"/>
                <a:gd name="T45" fmla="*/ 3814 h 3842"/>
                <a:gd name="T46" fmla="*/ 911 w 1791"/>
                <a:gd name="T47" fmla="*/ 3824 h 3842"/>
                <a:gd name="T48" fmla="*/ 1485 w 1791"/>
                <a:gd name="T49" fmla="*/ 3804 h 3842"/>
                <a:gd name="T50" fmla="*/ 1661 w 1791"/>
                <a:gd name="T51" fmla="*/ 3832 h 3842"/>
                <a:gd name="T52" fmla="*/ 1779 w 1791"/>
                <a:gd name="T53" fmla="*/ 3714 h 3842"/>
                <a:gd name="T54" fmla="*/ 1755 w 1791"/>
                <a:gd name="T55" fmla="*/ 3538 h 3842"/>
                <a:gd name="T56" fmla="*/ 1607 w 1791"/>
                <a:gd name="T57" fmla="*/ 3458 h 3842"/>
                <a:gd name="T58" fmla="*/ 1637 w 1791"/>
                <a:gd name="T59" fmla="*/ 2877 h 3842"/>
                <a:gd name="T60" fmla="*/ 1775 w 1791"/>
                <a:gd name="T61" fmla="*/ 2763 h 3842"/>
                <a:gd name="T62" fmla="*/ 1657 w 1791"/>
                <a:gd name="T63" fmla="*/ 2713 h 3842"/>
                <a:gd name="T64" fmla="*/ 616 w 1791"/>
                <a:gd name="T65" fmla="*/ 2747 h 3842"/>
                <a:gd name="T66" fmla="*/ 586 w 1791"/>
                <a:gd name="T67" fmla="*/ 2653 h 3842"/>
                <a:gd name="T68" fmla="*/ 1507 w 1791"/>
                <a:gd name="T69" fmla="*/ 2615 h 3842"/>
                <a:gd name="T70" fmla="*/ 1545 w 1791"/>
                <a:gd name="T71" fmla="*/ 1437 h 3842"/>
                <a:gd name="T72" fmla="*/ 1645 w 1791"/>
                <a:gd name="T73" fmla="*/ 1427 h 3842"/>
                <a:gd name="T74" fmla="*/ 180 w 1791"/>
                <a:gd name="T75" fmla="*/ 3712 h 3842"/>
                <a:gd name="T76" fmla="*/ 134 w 1791"/>
                <a:gd name="T77" fmla="*/ 3626 h 3842"/>
                <a:gd name="T78" fmla="*/ 1583 w 1791"/>
                <a:gd name="T79" fmla="*/ 3584 h 3842"/>
                <a:gd name="T80" fmla="*/ 1661 w 1791"/>
                <a:gd name="T81" fmla="*/ 3636 h 3842"/>
                <a:gd name="T82" fmla="*/ 1599 w 1791"/>
                <a:gd name="T83" fmla="*/ 3714 h 3842"/>
                <a:gd name="T84" fmla="*/ 1489 w 1791"/>
                <a:gd name="T85" fmla="*/ 3650 h 3842"/>
                <a:gd name="T86" fmla="*/ 859 w 1791"/>
                <a:gd name="T87" fmla="*/ 3708 h 3842"/>
                <a:gd name="T88" fmla="*/ 770 w 1791"/>
                <a:gd name="T89" fmla="*/ 3666 h 3842"/>
                <a:gd name="T90" fmla="*/ 832 w 1791"/>
                <a:gd name="T91" fmla="*/ 3586 h 3842"/>
                <a:gd name="T92" fmla="*/ 790 w 1791"/>
                <a:gd name="T93" fmla="*/ 3462 h 3842"/>
                <a:gd name="T94" fmla="*/ 608 w 1791"/>
                <a:gd name="T95" fmla="*/ 2879 h 3842"/>
                <a:gd name="T96" fmla="*/ 1257 w 1791"/>
                <a:gd name="T97" fmla="*/ 1233 h 3842"/>
                <a:gd name="T98" fmla="*/ 1399 w 1791"/>
                <a:gd name="T99" fmla="*/ 1275 h 3842"/>
                <a:gd name="T100" fmla="*/ 1253 w 1791"/>
                <a:gd name="T101" fmla="*/ 132 h 3842"/>
                <a:gd name="T102" fmla="*/ 1391 w 1791"/>
                <a:gd name="T103" fmla="*/ 246 h 3842"/>
                <a:gd name="T104" fmla="*/ 1293 w 1791"/>
                <a:gd name="T105" fmla="*/ 258 h 3842"/>
                <a:gd name="T106" fmla="*/ 833 w 1791"/>
                <a:gd name="T107" fmla="*/ 204 h 3842"/>
                <a:gd name="T108" fmla="*/ 931 w 1791"/>
                <a:gd name="T109" fmla="*/ 650 h 3842"/>
                <a:gd name="T110" fmla="*/ 1151 w 1791"/>
                <a:gd name="T111" fmla="*/ 961 h 3842"/>
                <a:gd name="T112" fmla="*/ 959 w 1791"/>
                <a:gd name="T113" fmla="*/ 896 h 3842"/>
                <a:gd name="T114" fmla="*/ 1071 w 1791"/>
                <a:gd name="T115" fmla="*/ 1271 h 3842"/>
                <a:gd name="T116" fmla="*/ 959 w 1791"/>
                <a:gd name="T117" fmla="*/ 1617 h 3842"/>
                <a:gd name="T118" fmla="*/ 1157 w 1791"/>
                <a:gd name="T119" fmla="*/ 1985 h 3842"/>
                <a:gd name="T120" fmla="*/ 1215 w 1791"/>
                <a:gd name="T121" fmla="*/ 1601 h 3842"/>
                <a:gd name="T122" fmla="*/ 1369 w 1791"/>
                <a:gd name="T123" fmla="*/ 2139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91" h="3842">
                  <a:moveTo>
                    <a:pt x="1791" y="2305"/>
                  </a:moveTo>
                  <a:lnTo>
                    <a:pt x="1791" y="1473"/>
                  </a:lnTo>
                  <a:lnTo>
                    <a:pt x="1791" y="1473"/>
                  </a:lnTo>
                  <a:lnTo>
                    <a:pt x="1791" y="1453"/>
                  </a:lnTo>
                  <a:lnTo>
                    <a:pt x="1787" y="1435"/>
                  </a:lnTo>
                  <a:lnTo>
                    <a:pt x="1783" y="1415"/>
                  </a:lnTo>
                  <a:lnTo>
                    <a:pt x="1775" y="1399"/>
                  </a:lnTo>
                  <a:lnTo>
                    <a:pt x="1767" y="1381"/>
                  </a:lnTo>
                  <a:lnTo>
                    <a:pt x="1759" y="1365"/>
                  </a:lnTo>
                  <a:lnTo>
                    <a:pt x="1747" y="1351"/>
                  </a:lnTo>
                  <a:lnTo>
                    <a:pt x="1735" y="1337"/>
                  </a:lnTo>
                  <a:lnTo>
                    <a:pt x="1721" y="1325"/>
                  </a:lnTo>
                  <a:lnTo>
                    <a:pt x="1707" y="1313"/>
                  </a:lnTo>
                  <a:lnTo>
                    <a:pt x="1691" y="1305"/>
                  </a:lnTo>
                  <a:lnTo>
                    <a:pt x="1673" y="1297"/>
                  </a:lnTo>
                  <a:lnTo>
                    <a:pt x="1657" y="1289"/>
                  </a:lnTo>
                  <a:lnTo>
                    <a:pt x="1637" y="1285"/>
                  </a:lnTo>
                  <a:lnTo>
                    <a:pt x="1619" y="1281"/>
                  </a:lnTo>
                  <a:lnTo>
                    <a:pt x="1599" y="1281"/>
                  </a:lnTo>
                  <a:lnTo>
                    <a:pt x="1599" y="1281"/>
                  </a:lnTo>
                  <a:lnTo>
                    <a:pt x="1583" y="1281"/>
                  </a:lnTo>
                  <a:lnTo>
                    <a:pt x="1567" y="1283"/>
                  </a:lnTo>
                  <a:lnTo>
                    <a:pt x="1551" y="1287"/>
                  </a:lnTo>
                  <a:lnTo>
                    <a:pt x="1535" y="1293"/>
                  </a:lnTo>
                  <a:lnTo>
                    <a:pt x="1535" y="320"/>
                  </a:lnTo>
                  <a:lnTo>
                    <a:pt x="1535" y="320"/>
                  </a:lnTo>
                  <a:lnTo>
                    <a:pt x="1533" y="288"/>
                  </a:lnTo>
                  <a:lnTo>
                    <a:pt x="1529" y="256"/>
                  </a:lnTo>
                  <a:lnTo>
                    <a:pt x="1521" y="224"/>
                  </a:lnTo>
                  <a:lnTo>
                    <a:pt x="1509" y="196"/>
                  </a:lnTo>
                  <a:lnTo>
                    <a:pt x="1497" y="168"/>
                  </a:lnTo>
                  <a:lnTo>
                    <a:pt x="1481" y="142"/>
                  </a:lnTo>
                  <a:lnTo>
                    <a:pt x="1461" y="116"/>
                  </a:lnTo>
                  <a:lnTo>
                    <a:pt x="1441" y="94"/>
                  </a:lnTo>
                  <a:lnTo>
                    <a:pt x="1419" y="74"/>
                  </a:lnTo>
                  <a:lnTo>
                    <a:pt x="1393" y="54"/>
                  </a:lnTo>
                  <a:lnTo>
                    <a:pt x="1367" y="38"/>
                  </a:lnTo>
                  <a:lnTo>
                    <a:pt x="1339" y="26"/>
                  </a:lnTo>
                  <a:lnTo>
                    <a:pt x="1311" y="14"/>
                  </a:lnTo>
                  <a:lnTo>
                    <a:pt x="1279" y="6"/>
                  </a:lnTo>
                  <a:lnTo>
                    <a:pt x="1247" y="2"/>
                  </a:lnTo>
                  <a:lnTo>
                    <a:pt x="1215" y="0"/>
                  </a:lnTo>
                  <a:lnTo>
                    <a:pt x="768" y="0"/>
                  </a:lnTo>
                  <a:lnTo>
                    <a:pt x="768" y="0"/>
                  </a:lnTo>
                  <a:lnTo>
                    <a:pt x="756" y="2"/>
                  </a:lnTo>
                  <a:lnTo>
                    <a:pt x="744" y="6"/>
                  </a:lnTo>
                  <a:lnTo>
                    <a:pt x="732" y="10"/>
                  </a:lnTo>
                  <a:lnTo>
                    <a:pt x="722" y="18"/>
                  </a:lnTo>
                  <a:lnTo>
                    <a:pt x="714" y="28"/>
                  </a:lnTo>
                  <a:lnTo>
                    <a:pt x="710" y="40"/>
                  </a:lnTo>
                  <a:lnTo>
                    <a:pt x="706" y="52"/>
                  </a:lnTo>
                  <a:lnTo>
                    <a:pt x="704" y="64"/>
                  </a:lnTo>
                  <a:lnTo>
                    <a:pt x="704" y="192"/>
                  </a:lnTo>
                  <a:lnTo>
                    <a:pt x="704" y="192"/>
                  </a:lnTo>
                  <a:lnTo>
                    <a:pt x="706" y="220"/>
                  </a:lnTo>
                  <a:lnTo>
                    <a:pt x="712" y="246"/>
                  </a:lnTo>
                  <a:lnTo>
                    <a:pt x="722" y="270"/>
                  </a:lnTo>
                  <a:lnTo>
                    <a:pt x="734" y="294"/>
                  </a:lnTo>
                  <a:lnTo>
                    <a:pt x="750" y="316"/>
                  </a:lnTo>
                  <a:lnTo>
                    <a:pt x="768" y="336"/>
                  </a:lnTo>
                  <a:lnTo>
                    <a:pt x="790" y="352"/>
                  </a:lnTo>
                  <a:lnTo>
                    <a:pt x="814" y="366"/>
                  </a:lnTo>
                  <a:lnTo>
                    <a:pt x="708" y="684"/>
                  </a:lnTo>
                  <a:lnTo>
                    <a:pt x="708" y="684"/>
                  </a:lnTo>
                  <a:lnTo>
                    <a:pt x="704" y="696"/>
                  </a:lnTo>
                  <a:lnTo>
                    <a:pt x="704" y="708"/>
                  </a:lnTo>
                  <a:lnTo>
                    <a:pt x="706" y="722"/>
                  </a:lnTo>
                  <a:lnTo>
                    <a:pt x="710" y="732"/>
                  </a:lnTo>
                  <a:lnTo>
                    <a:pt x="718" y="744"/>
                  </a:lnTo>
                  <a:lnTo>
                    <a:pt x="726" y="752"/>
                  </a:lnTo>
                  <a:lnTo>
                    <a:pt x="736" y="760"/>
                  </a:lnTo>
                  <a:lnTo>
                    <a:pt x="748" y="764"/>
                  </a:lnTo>
                  <a:lnTo>
                    <a:pt x="748" y="764"/>
                  </a:lnTo>
                  <a:lnTo>
                    <a:pt x="758" y="768"/>
                  </a:lnTo>
                  <a:lnTo>
                    <a:pt x="768" y="768"/>
                  </a:lnTo>
                  <a:lnTo>
                    <a:pt x="832" y="768"/>
                  </a:lnTo>
                  <a:lnTo>
                    <a:pt x="832" y="961"/>
                  </a:lnTo>
                  <a:lnTo>
                    <a:pt x="832" y="961"/>
                  </a:lnTo>
                  <a:lnTo>
                    <a:pt x="833" y="973"/>
                  </a:lnTo>
                  <a:lnTo>
                    <a:pt x="837" y="985"/>
                  </a:lnTo>
                  <a:lnTo>
                    <a:pt x="841" y="997"/>
                  </a:lnTo>
                  <a:lnTo>
                    <a:pt x="849" y="1007"/>
                  </a:lnTo>
                  <a:lnTo>
                    <a:pt x="859" y="1015"/>
                  </a:lnTo>
                  <a:lnTo>
                    <a:pt x="871" y="1019"/>
                  </a:lnTo>
                  <a:lnTo>
                    <a:pt x="883" y="1023"/>
                  </a:lnTo>
                  <a:lnTo>
                    <a:pt x="895" y="1025"/>
                  </a:lnTo>
                  <a:lnTo>
                    <a:pt x="1023" y="1025"/>
                  </a:lnTo>
                  <a:lnTo>
                    <a:pt x="1023" y="1127"/>
                  </a:lnTo>
                  <a:lnTo>
                    <a:pt x="1023" y="1127"/>
                  </a:lnTo>
                  <a:lnTo>
                    <a:pt x="1001" y="1153"/>
                  </a:lnTo>
                  <a:lnTo>
                    <a:pt x="979" y="1179"/>
                  </a:lnTo>
                  <a:lnTo>
                    <a:pt x="959" y="1207"/>
                  </a:lnTo>
                  <a:lnTo>
                    <a:pt x="941" y="1235"/>
                  </a:lnTo>
                  <a:lnTo>
                    <a:pt x="923" y="1263"/>
                  </a:lnTo>
                  <a:lnTo>
                    <a:pt x="907" y="1293"/>
                  </a:lnTo>
                  <a:lnTo>
                    <a:pt x="893" y="1323"/>
                  </a:lnTo>
                  <a:lnTo>
                    <a:pt x="881" y="1353"/>
                  </a:lnTo>
                  <a:lnTo>
                    <a:pt x="869" y="1385"/>
                  </a:lnTo>
                  <a:lnTo>
                    <a:pt x="859" y="1417"/>
                  </a:lnTo>
                  <a:lnTo>
                    <a:pt x="851" y="1449"/>
                  </a:lnTo>
                  <a:lnTo>
                    <a:pt x="843" y="1483"/>
                  </a:lnTo>
                  <a:lnTo>
                    <a:pt x="837" y="1515"/>
                  </a:lnTo>
                  <a:lnTo>
                    <a:pt x="835" y="1549"/>
                  </a:lnTo>
                  <a:lnTo>
                    <a:pt x="832" y="1583"/>
                  </a:lnTo>
                  <a:lnTo>
                    <a:pt x="832" y="1617"/>
                  </a:lnTo>
                  <a:lnTo>
                    <a:pt x="832" y="1883"/>
                  </a:lnTo>
                  <a:lnTo>
                    <a:pt x="378" y="1921"/>
                  </a:lnTo>
                  <a:lnTo>
                    <a:pt x="378" y="1921"/>
                  </a:lnTo>
                  <a:lnTo>
                    <a:pt x="366" y="1923"/>
                  </a:lnTo>
                  <a:lnTo>
                    <a:pt x="356" y="1927"/>
                  </a:lnTo>
                  <a:lnTo>
                    <a:pt x="100" y="2055"/>
                  </a:lnTo>
                  <a:lnTo>
                    <a:pt x="100" y="2055"/>
                  </a:lnTo>
                  <a:lnTo>
                    <a:pt x="92" y="2061"/>
                  </a:lnTo>
                  <a:lnTo>
                    <a:pt x="84" y="2065"/>
                  </a:lnTo>
                  <a:lnTo>
                    <a:pt x="78" y="2073"/>
                  </a:lnTo>
                  <a:lnTo>
                    <a:pt x="74" y="2079"/>
                  </a:lnTo>
                  <a:lnTo>
                    <a:pt x="70" y="2087"/>
                  </a:lnTo>
                  <a:lnTo>
                    <a:pt x="66" y="2095"/>
                  </a:lnTo>
                  <a:lnTo>
                    <a:pt x="64" y="2105"/>
                  </a:lnTo>
                  <a:lnTo>
                    <a:pt x="64" y="2113"/>
                  </a:lnTo>
                  <a:lnTo>
                    <a:pt x="64" y="2305"/>
                  </a:lnTo>
                  <a:lnTo>
                    <a:pt x="64" y="2305"/>
                  </a:lnTo>
                  <a:lnTo>
                    <a:pt x="66" y="2317"/>
                  </a:lnTo>
                  <a:lnTo>
                    <a:pt x="70" y="2329"/>
                  </a:lnTo>
                  <a:lnTo>
                    <a:pt x="74" y="2341"/>
                  </a:lnTo>
                  <a:lnTo>
                    <a:pt x="82" y="2351"/>
                  </a:lnTo>
                  <a:lnTo>
                    <a:pt x="92" y="2359"/>
                  </a:lnTo>
                  <a:lnTo>
                    <a:pt x="104" y="2363"/>
                  </a:lnTo>
                  <a:lnTo>
                    <a:pt x="116" y="2367"/>
                  </a:lnTo>
                  <a:lnTo>
                    <a:pt x="128" y="2369"/>
                  </a:lnTo>
                  <a:lnTo>
                    <a:pt x="256" y="2369"/>
                  </a:lnTo>
                  <a:lnTo>
                    <a:pt x="256" y="2369"/>
                  </a:lnTo>
                  <a:lnTo>
                    <a:pt x="266" y="2369"/>
                  </a:lnTo>
                  <a:lnTo>
                    <a:pt x="276" y="2365"/>
                  </a:lnTo>
                  <a:lnTo>
                    <a:pt x="458" y="2305"/>
                  </a:lnTo>
                  <a:lnTo>
                    <a:pt x="1279" y="2305"/>
                  </a:lnTo>
                  <a:lnTo>
                    <a:pt x="1279" y="2305"/>
                  </a:lnTo>
                  <a:lnTo>
                    <a:pt x="1313" y="2303"/>
                  </a:lnTo>
                  <a:lnTo>
                    <a:pt x="1345" y="2297"/>
                  </a:lnTo>
                  <a:lnTo>
                    <a:pt x="1377" y="2285"/>
                  </a:lnTo>
                  <a:lnTo>
                    <a:pt x="1407" y="2271"/>
                  </a:lnTo>
                  <a:lnTo>
                    <a:pt x="1407" y="2305"/>
                  </a:lnTo>
                  <a:lnTo>
                    <a:pt x="1407" y="2305"/>
                  </a:lnTo>
                  <a:lnTo>
                    <a:pt x="1405" y="2325"/>
                  </a:lnTo>
                  <a:lnTo>
                    <a:pt x="1403" y="2343"/>
                  </a:lnTo>
                  <a:lnTo>
                    <a:pt x="1399" y="2363"/>
                  </a:lnTo>
                  <a:lnTo>
                    <a:pt x="1391" y="2379"/>
                  </a:lnTo>
                  <a:lnTo>
                    <a:pt x="1383" y="2397"/>
                  </a:lnTo>
                  <a:lnTo>
                    <a:pt x="1375" y="2413"/>
                  </a:lnTo>
                  <a:lnTo>
                    <a:pt x="1363" y="2427"/>
                  </a:lnTo>
                  <a:lnTo>
                    <a:pt x="1351" y="2441"/>
                  </a:lnTo>
                  <a:lnTo>
                    <a:pt x="1337" y="2453"/>
                  </a:lnTo>
                  <a:lnTo>
                    <a:pt x="1323" y="2465"/>
                  </a:lnTo>
                  <a:lnTo>
                    <a:pt x="1307" y="2473"/>
                  </a:lnTo>
                  <a:lnTo>
                    <a:pt x="1289" y="2481"/>
                  </a:lnTo>
                  <a:lnTo>
                    <a:pt x="1273" y="2489"/>
                  </a:lnTo>
                  <a:lnTo>
                    <a:pt x="1253" y="2493"/>
                  </a:lnTo>
                  <a:lnTo>
                    <a:pt x="1235" y="2495"/>
                  </a:lnTo>
                  <a:lnTo>
                    <a:pt x="1215" y="2497"/>
                  </a:lnTo>
                  <a:lnTo>
                    <a:pt x="448" y="2497"/>
                  </a:lnTo>
                  <a:lnTo>
                    <a:pt x="448" y="2497"/>
                  </a:lnTo>
                  <a:lnTo>
                    <a:pt x="436" y="2499"/>
                  </a:lnTo>
                  <a:lnTo>
                    <a:pt x="424" y="2503"/>
                  </a:lnTo>
                  <a:lnTo>
                    <a:pt x="412" y="2507"/>
                  </a:lnTo>
                  <a:lnTo>
                    <a:pt x="402" y="2515"/>
                  </a:lnTo>
                  <a:lnTo>
                    <a:pt x="394" y="2525"/>
                  </a:lnTo>
                  <a:lnTo>
                    <a:pt x="390" y="2537"/>
                  </a:lnTo>
                  <a:lnTo>
                    <a:pt x="386" y="2549"/>
                  </a:lnTo>
                  <a:lnTo>
                    <a:pt x="384" y="2561"/>
                  </a:lnTo>
                  <a:lnTo>
                    <a:pt x="384" y="2561"/>
                  </a:lnTo>
                  <a:lnTo>
                    <a:pt x="386" y="2573"/>
                  </a:lnTo>
                  <a:lnTo>
                    <a:pt x="562" y="3458"/>
                  </a:lnTo>
                  <a:lnTo>
                    <a:pt x="372" y="3458"/>
                  </a:lnTo>
                  <a:lnTo>
                    <a:pt x="160" y="2507"/>
                  </a:lnTo>
                  <a:lnTo>
                    <a:pt x="160" y="2507"/>
                  </a:lnTo>
                  <a:lnTo>
                    <a:pt x="156" y="2483"/>
                  </a:lnTo>
                  <a:lnTo>
                    <a:pt x="154" y="2459"/>
                  </a:lnTo>
                  <a:lnTo>
                    <a:pt x="26" y="2459"/>
                  </a:lnTo>
                  <a:lnTo>
                    <a:pt x="26" y="2459"/>
                  </a:lnTo>
                  <a:lnTo>
                    <a:pt x="28" y="2497"/>
                  </a:lnTo>
                  <a:lnTo>
                    <a:pt x="36" y="2533"/>
                  </a:lnTo>
                  <a:lnTo>
                    <a:pt x="240" y="3458"/>
                  </a:lnTo>
                  <a:lnTo>
                    <a:pt x="192" y="3458"/>
                  </a:lnTo>
                  <a:lnTo>
                    <a:pt x="192" y="3458"/>
                  </a:lnTo>
                  <a:lnTo>
                    <a:pt x="172" y="3458"/>
                  </a:lnTo>
                  <a:lnTo>
                    <a:pt x="154" y="3462"/>
                  </a:lnTo>
                  <a:lnTo>
                    <a:pt x="134" y="3466"/>
                  </a:lnTo>
                  <a:lnTo>
                    <a:pt x="118" y="3474"/>
                  </a:lnTo>
                  <a:lnTo>
                    <a:pt x="100" y="3482"/>
                  </a:lnTo>
                  <a:lnTo>
                    <a:pt x="84" y="3490"/>
                  </a:lnTo>
                  <a:lnTo>
                    <a:pt x="70" y="3502"/>
                  </a:lnTo>
                  <a:lnTo>
                    <a:pt x="56" y="3514"/>
                  </a:lnTo>
                  <a:lnTo>
                    <a:pt x="44" y="3528"/>
                  </a:lnTo>
                  <a:lnTo>
                    <a:pt x="32" y="3542"/>
                  </a:lnTo>
                  <a:lnTo>
                    <a:pt x="24" y="3558"/>
                  </a:lnTo>
                  <a:lnTo>
                    <a:pt x="16" y="3576"/>
                  </a:lnTo>
                  <a:lnTo>
                    <a:pt x="8" y="3592"/>
                  </a:lnTo>
                  <a:lnTo>
                    <a:pt x="4" y="3612"/>
                  </a:lnTo>
                  <a:lnTo>
                    <a:pt x="0" y="3630"/>
                  </a:lnTo>
                  <a:lnTo>
                    <a:pt x="0" y="3650"/>
                  </a:lnTo>
                  <a:lnTo>
                    <a:pt x="0" y="3650"/>
                  </a:lnTo>
                  <a:lnTo>
                    <a:pt x="0" y="3670"/>
                  </a:lnTo>
                  <a:lnTo>
                    <a:pt x="4" y="3688"/>
                  </a:lnTo>
                  <a:lnTo>
                    <a:pt x="8" y="3708"/>
                  </a:lnTo>
                  <a:lnTo>
                    <a:pt x="16" y="3724"/>
                  </a:lnTo>
                  <a:lnTo>
                    <a:pt x="24" y="3742"/>
                  </a:lnTo>
                  <a:lnTo>
                    <a:pt x="32" y="3758"/>
                  </a:lnTo>
                  <a:lnTo>
                    <a:pt x="44" y="3772"/>
                  </a:lnTo>
                  <a:lnTo>
                    <a:pt x="56" y="3786"/>
                  </a:lnTo>
                  <a:lnTo>
                    <a:pt x="70" y="3798"/>
                  </a:lnTo>
                  <a:lnTo>
                    <a:pt x="84" y="3810"/>
                  </a:lnTo>
                  <a:lnTo>
                    <a:pt x="100" y="3818"/>
                  </a:lnTo>
                  <a:lnTo>
                    <a:pt x="118" y="3826"/>
                  </a:lnTo>
                  <a:lnTo>
                    <a:pt x="134" y="3834"/>
                  </a:lnTo>
                  <a:lnTo>
                    <a:pt x="154" y="3838"/>
                  </a:lnTo>
                  <a:lnTo>
                    <a:pt x="172" y="3842"/>
                  </a:lnTo>
                  <a:lnTo>
                    <a:pt x="192" y="3842"/>
                  </a:lnTo>
                  <a:lnTo>
                    <a:pt x="640" y="3842"/>
                  </a:lnTo>
                  <a:lnTo>
                    <a:pt x="640" y="3842"/>
                  </a:lnTo>
                  <a:lnTo>
                    <a:pt x="652" y="3842"/>
                  </a:lnTo>
                  <a:lnTo>
                    <a:pt x="662" y="3838"/>
                  </a:lnTo>
                  <a:lnTo>
                    <a:pt x="672" y="3834"/>
                  </a:lnTo>
                  <a:lnTo>
                    <a:pt x="680" y="3828"/>
                  </a:lnTo>
                  <a:lnTo>
                    <a:pt x="688" y="3820"/>
                  </a:lnTo>
                  <a:lnTo>
                    <a:pt x="694" y="3812"/>
                  </a:lnTo>
                  <a:lnTo>
                    <a:pt x="700" y="3802"/>
                  </a:lnTo>
                  <a:lnTo>
                    <a:pt x="702" y="3792"/>
                  </a:lnTo>
                  <a:lnTo>
                    <a:pt x="702" y="3792"/>
                  </a:lnTo>
                  <a:lnTo>
                    <a:pt x="718" y="3804"/>
                  </a:lnTo>
                  <a:lnTo>
                    <a:pt x="734" y="3814"/>
                  </a:lnTo>
                  <a:lnTo>
                    <a:pt x="750" y="3824"/>
                  </a:lnTo>
                  <a:lnTo>
                    <a:pt x="768" y="3830"/>
                  </a:lnTo>
                  <a:lnTo>
                    <a:pt x="786" y="3836"/>
                  </a:lnTo>
                  <a:lnTo>
                    <a:pt x="804" y="3840"/>
                  </a:lnTo>
                  <a:lnTo>
                    <a:pt x="822" y="3842"/>
                  </a:lnTo>
                  <a:lnTo>
                    <a:pt x="839" y="3842"/>
                  </a:lnTo>
                  <a:lnTo>
                    <a:pt x="857" y="3840"/>
                  </a:lnTo>
                  <a:lnTo>
                    <a:pt x="875" y="3836"/>
                  </a:lnTo>
                  <a:lnTo>
                    <a:pt x="893" y="3832"/>
                  </a:lnTo>
                  <a:lnTo>
                    <a:pt x="911" y="3824"/>
                  </a:lnTo>
                  <a:lnTo>
                    <a:pt x="927" y="3816"/>
                  </a:lnTo>
                  <a:lnTo>
                    <a:pt x="943" y="3806"/>
                  </a:lnTo>
                  <a:lnTo>
                    <a:pt x="959" y="3794"/>
                  </a:lnTo>
                  <a:lnTo>
                    <a:pt x="973" y="3780"/>
                  </a:lnTo>
                  <a:lnTo>
                    <a:pt x="973" y="3780"/>
                  </a:lnTo>
                  <a:lnTo>
                    <a:pt x="973" y="3778"/>
                  </a:lnTo>
                  <a:lnTo>
                    <a:pt x="1457" y="3778"/>
                  </a:lnTo>
                  <a:lnTo>
                    <a:pt x="1457" y="3778"/>
                  </a:lnTo>
                  <a:lnTo>
                    <a:pt x="1469" y="3792"/>
                  </a:lnTo>
                  <a:lnTo>
                    <a:pt x="1485" y="3804"/>
                  </a:lnTo>
                  <a:lnTo>
                    <a:pt x="1501" y="3814"/>
                  </a:lnTo>
                  <a:lnTo>
                    <a:pt x="1517" y="3824"/>
                  </a:lnTo>
                  <a:lnTo>
                    <a:pt x="1535" y="3830"/>
                  </a:lnTo>
                  <a:lnTo>
                    <a:pt x="1553" y="3836"/>
                  </a:lnTo>
                  <a:lnTo>
                    <a:pt x="1571" y="3840"/>
                  </a:lnTo>
                  <a:lnTo>
                    <a:pt x="1589" y="3842"/>
                  </a:lnTo>
                  <a:lnTo>
                    <a:pt x="1607" y="3842"/>
                  </a:lnTo>
                  <a:lnTo>
                    <a:pt x="1625" y="3840"/>
                  </a:lnTo>
                  <a:lnTo>
                    <a:pt x="1643" y="3836"/>
                  </a:lnTo>
                  <a:lnTo>
                    <a:pt x="1661" y="3832"/>
                  </a:lnTo>
                  <a:lnTo>
                    <a:pt x="1679" y="3824"/>
                  </a:lnTo>
                  <a:lnTo>
                    <a:pt x="1695" y="3816"/>
                  </a:lnTo>
                  <a:lnTo>
                    <a:pt x="1711" y="3806"/>
                  </a:lnTo>
                  <a:lnTo>
                    <a:pt x="1727" y="3792"/>
                  </a:lnTo>
                  <a:lnTo>
                    <a:pt x="1727" y="3792"/>
                  </a:lnTo>
                  <a:lnTo>
                    <a:pt x="1741" y="3780"/>
                  </a:lnTo>
                  <a:lnTo>
                    <a:pt x="1753" y="3764"/>
                  </a:lnTo>
                  <a:lnTo>
                    <a:pt x="1763" y="3748"/>
                  </a:lnTo>
                  <a:lnTo>
                    <a:pt x="1773" y="3732"/>
                  </a:lnTo>
                  <a:lnTo>
                    <a:pt x="1779" y="3714"/>
                  </a:lnTo>
                  <a:lnTo>
                    <a:pt x="1785" y="3696"/>
                  </a:lnTo>
                  <a:lnTo>
                    <a:pt x="1789" y="3678"/>
                  </a:lnTo>
                  <a:lnTo>
                    <a:pt x="1791" y="3660"/>
                  </a:lnTo>
                  <a:lnTo>
                    <a:pt x="1791" y="3642"/>
                  </a:lnTo>
                  <a:lnTo>
                    <a:pt x="1789" y="3624"/>
                  </a:lnTo>
                  <a:lnTo>
                    <a:pt x="1785" y="3606"/>
                  </a:lnTo>
                  <a:lnTo>
                    <a:pt x="1781" y="3588"/>
                  </a:lnTo>
                  <a:lnTo>
                    <a:pt x="1773" y="3570"/>
                  </a:lnTo>
                  <a:lnTo>
                    <a:pt x="1765" y="3554"/>
                  </a:lnTo>
                  <a:lnTo>
                    <a:pt x="1755" y="3538"/>
                  </a:lnTo>
                  <a:lnTo>
                    <a:pt x="1743" y="3522"/>
                  </a:lnTo>
                  <a:lnTo>
                    <a:pt x="1743" y="3522"/>
                  </a:lnTo>
                  <a:lnTo>
                    <a:pt x="1729" y="3508"/>
                  </a:lnTo>
                  <a:lnTo>
                    <a:pt x="1713" y="3496"/>
                  </a:lnTo>
                  <a:lnTo>
                    <a:pt x="1697" y="3486"/>
                  </a:lnTo>
                  <a:lnTo>
                    <a:pt x="1681" y="3476"/>
                  </a:lnTo>
                  <a:lnTo>
                    <a:pt x="1663" y="3470"/>
                  </a:lnTo>
                  <a:lnTo>
                    <a:pt x="1645" y="3464"/>
                  </a:lnTo>
                  <a:lnTo>
                    <a:pt x="1627" y="3460"/>
                  </a:lnTo>
                  <a:lnTo>
                    <a:pt x="1607" y="3458"/>
                  </a:lnTo>
                  <a:lnTo>
                    <a:pt x="1407" y="3408"/>
                  </a:lnTo>
                  <a:lnTo>
                    <a:pt x="1407" y="3002"/>
                  </a:lnTo>
                  <a:lnTo>
                    <a:pt x="1279" y="3002"/>
                  </a:lnTo>
                  <a:lnTo>
                    <a:pt x="1279" y="3394"/>
                  </a:lnTo>
                  <a:lnTo>
                    <a:pt x="1151" y="3394"/>
                  </a:lnTo>
                  <a:lnTo>
                    <a:pt x="1151" y="2882"/>
                  </a:lnTo>
                  <a:lnTo>
                    <a:pt x="1599" y="2882"/>
                  </a:lnTo>
                  <a:lnTo>
                    <a:pt x="1599" y="2882"/>
                  </a:lnTo>
                  <a:lnTo>
                    <a:pt x="1619" y="2879"/>
                  </a:lnTo>
                  <a:lnTo>
                    <a:pt x="1637" y="2877"/>
                  </a:lnTo>
                  <a:lnTo>
                    <a:pt x="1657" y="2873"/>
                  </a:lnTo>
                  <a:lnTo>
                    <a:pt x="1673" y="2865"/>
                  </a:lnTo>
                  <a:lnTo>
                    <a:pt x="1691" y="2857"/>
                  </a:lnTo>
                  <a:lnTo>
                    <a:pt x="1707" y="2849"/>
                  </a:lnTo>
                  <a:lnTo>
                    <a:pt x="1721" y="2837"/>
                  </a:lnTo>
                  <a:lnTo>
                    <a:pt x="1735" y="2825"/>
                  </a:lnTo>
                  <a:lnTo>
                    <a:pt x="1747" y="2811"/>
                  </a:lnTo>
                  <a:lnTo>
                    <a:pt x="1759" y="2797"/>
                  </a:lnTo>
                  <a:lnTo>
                    <a:pt x="1767" y="2781"/>
                  </a:lnTo>
                  <a:lnTo>
                    <a:pt x="1775" y="2763"/>
                  </a:lnTo>
                  <a:lnTo>
                    <a:pt x="1783" y="2747"/>
                  </a:lnTo>
                  <a:lnTo>
                    <a:pt x="1787" y="2727"/>
                  </a:lnTo>
                  <a:lnTo>
                    <a:pt x="1789" y="2709"/>
                  </a:lnTo>
                  <a:lnTo>
                    <a:pt x="1791" y="2689"/>
                  </a:lnTo>
                  <a:lnTo>
                    <a:pt x="1791" y="2441"/>
                  </a:lnTo>
                  <a:lnTo>
                    <a:pt x="1663" y="2441"/>
                  </a:lnTo>
                  <a:lnTo>
                    <a:pt x="1663" y="2689"/>
                  </a:lnTo>
                  <a:lnTo>
                    <a:pt x="1663" y="2689"/>
                  </a:lnTo>
                  <a:lnTo>
                    <a:pt x="1661" y="2701"/>
                  </a:lnTo>
                  <a:lnTo>
                    <a:pt x="1657" y="2713"/>
                  </a:lnTo>
                  <a:lnTo>
                    <a:pt x="1653" y="2725"/>
                  </a:lnTo>
                  <a:lnTo>
                    <a:pt x="1645" y="2735"/>
                  </a:lnTo>
                  <a:lnTo>
                    <a:pt x="1635" y="2743"/>
                  </a:lnTo>
                  <a:lnTo>
                    <a:pt x="1623" y="2747"/>
                  </a:lnTo>
                  <a:lnTo>
                    <a:pt x="1611" y="2751"/>
                  </a:lnTo>
                  <a:lnTo>
                    <a:pt x="1599" y="2753"/>
                  </a:lnTo>
                  <a:lnTo>
                    <a:pt x="640" y="2753"/>
                  </a:lnTo>
                  <a:lnTo>
                    <a:pt x="640" y="2753"/>
                  </a:lnTo>
                  <a:lnTo>
                    <a:pt x="628" y="2751"/>
                  </a:lnTo>
                  <a:lnTo>
                    <a:pt x="616" y="2747"/>
                  </a:lnTo>
                  <a:lnTo>
                    <a:pt x="604" y="2743"/>
                  </a:lnTo>
                  <a:lnTo>
                    <a:pt x="594" y="2735"/>
                  </a:lnTo>
                  <a:lnTo>
                    <a:pt x="586" y="2725"/>
                  </a:lnTo>
                  <a:lnTo>
                    <a:pt x="582" y="2713"/>
                  </a:lnTo>
                  <a:lnTo>
                    <a:pt x="578" y="2701"/>
                  </a:lnTo>
                  <a:lnTo>
                    <a:pt x="576" y="2689"/>
                  </a:lnTo>
                  <a:lnTo>
                    <a:pt x="576" y="2689"/>
                  </a:lnTo>
                  <a:lnTo>
                    <a:pt x="578" y="2677"/>
                  </a:lnTo>
                  <a:lnTo>
                    <a:pt x="582" y="2665"/>
                  </a:lnTo>
                  <a:lnTo>
                    <a:pt x="586" y="2653"/>
                  </a:lnTo>
                  <a:lnTo>
                    <a:pt x="594" y="2643"/>
                  </a:lnTo>
                  <a:lnTo>
                    <a:pt x="604" y="2635"/>
                  </a:lnTo>
                  <a:lnTo>
                    <a:pt x="616" y="2631"/>
                  </a:lnTo>
                  <a:lnTo>
                    <a:pt x="628" y="2627"/>
                  </a:lnTo>
                  <a:lnTo>
                    <a:pt x="640" y="2625"/>
                  </a:lnTo>
                  <a:lnTo>
                    <a:pt x="1471" y="2625"/>
                  </a:lnTo>
                  <a:lnTo>
                    <a:pt x="1471" y="2625"/>
                  </a:lnTo>
                  <a:lnTo>
                    <a:pt x="1483" y="2623"/>
                  </a:lnTo>
                  <a:lnTo>
                    <a:pt x="1495" y="2619"/>
                  </a:lnTo>
                  <a:lnTo>
                    <a:pt x="1507" y="2615"/>
                  </a:lnTo>
                  <a:lnTo>
                    <a:pt x="1517" y="2607"/>
                  </a:lnTo>
                  <a:lnTo>
                    <a:pt x="1525" y="2597"/>
                  </a:lnTo>
                  <a:lnTo>
                    <a:pt x="1529" y="2585"/>
                  </a:lnTo>
                  <a:lnTo>
                    <a:pt x="1533" y="2573"/>
                  </a:lnTo>
                  <a:lnTo>
                    <a:pt x="1535" y="2561"/>
                  </a:lnTo>
                  <a:lnTo>
                    <a:pt x="1535" y="1473"/>
                  </a:lnTo>
                  <a:lnTo>
                    <a:pt x="1535" y="1473"/>
                  </a:lnTo>
                  <a:lnTo>
                    <a:pt x="1537" y="1461"/>
                  </a:lnTo>
                  <a:lnTo>
                    <a:pt x="1541" y="1449"/>
                  </a:lnTo>
                  <a:lnTo>
                    <a:pt x="1545" y="1437"/>
                  </a:lnTo>
                  <a:lnTo>
                    <a:pt x="1553" y="1427"/>
                  </a:lnTo>
                  <a:lnTo>
                    <a:pt x="1563" y="1419"/>
                  </a:lnTo>
                  <a:lnTo>
                    <a:pt x="1575" y="1415"/>
                  </a:lnTo>
                  <a:lnTo>
                    <a:pt x="1587" y="1411"/>
                  </a:lnTo>
                  <a:lnTo>
                    <a:pt x="1599" y="1409"/>
                  </a:lnTo>
                  <a:lnTo>
                    <a:pt x="1599" y="1409"/>
                  </a:lnTo>
                  <a:lnTo>
                    <a:pt x="1611" y="1411"/>
                  </a:lnTo>
                  <a:lnTo>
                    <a:pt x="1623" y="1415"/>
                  </a:lnTo>
                  <a:lnTo>
                    <a:pt x="1635" y="1419"/>
                  </a:lnTo>
                  <a:lnTo>
                    <a:pt x="1645" y="1427"/>
                  </a:lnTo>
                  <a:lnTo>
                    <a:pt x="1653" y="1437"/>
                  </a:lnTo>
                  <a:lnTo>
                    <a:pt x="1657" y="1449"/>
                  </a:lnTo>
                  <a:lnTo>
                    <a:pt x="1661" y="1461"/>
                  </a:lnTo>
                  <a:lnTo>
                    <a:pt x="1663" y="1473"/>
                  </a:lnTo>
                  <a:lnTo>
                    <a:pt x="1663" y="2305"/>
                  </a:lnTo>
                  <a:lnTo>
                    <a:pt x="1791" y="2305"/>
                  </a:lnTo>
                  <a:close/>
                  <a:moveTo>
                    <a:pt x="576" y="3714"/>
                  </a:moveTo>
                  <a:lnTo>
                    <a:pt x="192" y="3714"/>
                  </a:lnTo>
                  <a:lnTo>
                    <a:pt x="192" y="3714"/>
                  </a:lnTo>
                  <a:lnTo>
                    <a:pt x="180" y="3712"/>
                  </a:lnTo>
                  <a:lnTo>
                    <a:pt x="168" y="3708"/>
                  </a:lnTo>
                  <a:lnTo>
                    <a:pt x="156" y="3704"/>
                  </a:lnTo>
                  <a:lnTo>
                    <a:pt x="146" y="3696"/>
                  </a:lnTo>
                  <a:lnTo>
                    <a:pt x="138" y="3686"/>
                  </a:lnTo>
                  <a:lnTo>
                    <a:pt x="134" y="3674"/>
                  </a:lnTo>
                  <a:lnTo>
                    <a:pt x="130" y="3662"/>
                  </a:lnTo>
                  <a:lnTo>
                    <a:pt x="128" y="3650"/>
                  </a:lnTo>
                  <a:lnTo>
                    <a:pt x="128" y="3650"/>
                  </a:lnTo>
                  <a:lnTo>
                    <a:pt x="130" y="3638"/>
                  </a:lnTo>
                  <a:lnTo>
                    <a:pt x="134" y="3626"/>
                  </a:lnTo>
                  <a:lnTo>
                    <a:pt x="138" y="3614"/>
                  </a:lnTo>
                  <a:lnTo>
                    <a:pt x="146" y="3604"/>
                  </a:lnTo>
                  <a:lnTo>
                    <a:pt x="156" y="3596"/>
                  </a:lnTo>
                  <a:lnTo>
                    <a:pt x="168" y="3592"/>
                  </a:lnTo>
                  <a:lnTo>
                    <a:pt x="180" y="3588"/>
                  </a:lnTo>
                  <a:lnTo>
                    <a:pt x="192" y="3586"/>
                  </a:lnTo>
                  <a:lnTo>
                    <a:pt x="576" y="3586"/>
                  </a:lnTo>
                  <a:lnTo>
                    <a:pt x="576" y="3714"/>
                  </a:lnTo>
                  <a:close/>
                  <a:moveTo>
                    <a:pt x="1335" y="3522"/>
                  </a:moveTo>
                  <a:lnTo>
                    <a:pt x="1583" y="3584"/>
                  </a:lnTo>
                  <a:lnTo>
                    <a:pt x="1583" y="3584"/>
                  </a:lnTo>
                  <a:lnTo>
                    <a:pt x="1599" y="3586"/>
                  </a:lnTo>
                  <a:lnTo>
                    <a:pt x="1599" y="3586"/>
                  </a:lnTo>
                  <a:lnTo>
                    <a:pt x="1611" y="3588"/>
                  </a:lnTo>
                  <a:lnTo>
                    <a:pt x="1623" y="3590"/>
                  </a:lnTo>
                  <a:lnTo>
                    <a:pt x="1635" y="3596"/>
                  </a:lnTo>
                  <a:lnTo>
                    <a:pt x="1645" y="3604"/>
                  </a:lnTo>
                  <a:lnTo>
                    <a:pt x="1653" y="3614"/>
                  </a:lnTo>
                  <a:lnTo>
                    <a:pt x="1659" y="3624"/>
                  </a:lnTo>
                  <a:lnTo>
                    <a:pt x="1661" y="3636"/>
                  </a:lnTo>
                  <a:lnTo>
                    <a:pt x="1663" y="3650"/>
                  </a:lnTo>
                  <a:lnTo>
                    <a:pt x="1663" y="3650"/>
                  </a:lnTo>
                  <a:lnTo>
                    <a:pt x="1661" y="3662"/>
                  </a:lnTo>
                  <a:lnTo>
                    <a:pt x="1659" y="3674"/>
                  </a:lnTo>
                  <a:lnTo>
                    <a:pt x="1653" y="3686"/>
                  </a:lnTo>
                  <a:lnTo>
                    <a:pt x="1645" y="3696"/>
                  </a:lnTo>
                  <a:lnTo>
                    <a:pt x="1635" y="3704"/>
                  </a:lnTo>
                  <a:lnTo>
                    <a:pt x="1625" y="3708"/>
                  </a:lnTo>
                  <a:lnTo>
                    <a:pt x="1613" y="3712"/>
                  </a:lnTo>
                  <a:lnTo>
                    <a:pt x="1599" y="3714"/>
                  </a:lnTo>
                  <a:lnTo>
                    <a:pt x="1599" y="3714"/>
                  </a:lnTo>
                  <a:lnTo>
                    <a:pt x="1583" y="3712"/>
                  </a:lnTo>
                  <a:lnTo>
                    <a:pt x="1567" y="3706"/>
                  </a:lnTo>
                  <a:lnTo>
                    <a:pt x="1553" y="3696"/>
                  </a:lnTo>
                  <a:lnTo>
                    <a:pt x="1543" y="3682"/>
                  </a:lnTo>
                  <a:lnTo>
                    <a:pt x="1543" y="3682"/>
                  </a:lnTo>
                  <a:lnTo>
                    <a:pt x="1533" y="3668"/>
                  </a:lnTo>
                  <a:lnTo>
                    <a:pt x="1521" y="3658"/>
                  </a:lnTo>
                  <a:lnTo>
                    <a:pt x="1505" y="3652"/>
                  </a:lnTo>
                  <a:lnTo>
                    <a:pt x="1489" y="3650"/>
                  </a:lnTo>
                  <a:lnTo>
                    <a:pt x="941" y="3650"/>
                  </a:lnTo>
                  <a:lnTo>
                    <a:pt x="941" y="3650"/>
                  </a:lnTo>
                  <a:lnTo>
                    <a:pt x="925" y="3652"/>
                  </a:lnTo>
                  <a:lnTo>
                    <a:pt x="909" y="3658"/>
                  </a:lnTo>
                  <a:lnTo>
                    <a:pt x="897" y="3668"/>
                  </a:lnTo>
                  <a:lnTo>
                    <a:pt x="887" y="3682"/>
                  </a:lnTo>
                  <a:lnTo>
                    <a:pt x="887" y="3682"/>
                  </a:lnTo>
                  <a:lnTo>
                    <a:pt x="879" y="3692"/>
                  </a:lnTo>
                  <a:lnTo>
                    <a:pt x="869" y="3700"/>
                  </a:lnTo>
                  <a:lnTo>
                    <a:pt x="859" y="3708"/>
                  </a:lnTo>
                  <a:lnTo>
                    <a:pt x="847" y="3712"/>
                  </a:lnTo>
                  <a:lnTo>
                    <a:pt x="835" y="3714"/>
                  </a:lnTo>
                  <a:lnTo>
                    <a:pt x="824" y="3714"/>
                  </a:lnTo>
                  <a:lnTo>
                    <a:pt x="812" y="3710"/>
                  </a:lnTo>
                  <a:lnTo>
                    <a:pt x="800" y="3706"/>
                  </a:lnTo>
                  <a:lnTo>
                    <a:pt x="800" y="3706"/>
                  </a:lnTo>
                  <a:lnTo>
                    <a:pt x="790" y="3698"/>
                  </a:lnTo>
                  <a:lnTo>
                    <a:pt x="780" y="3688"/>
                  </a:lnTo>
                  <a:lnTo>
                    <a:pt x="774" y="3678"/>
                  </a:lnTo>
                  <a:lnTo>
                    <a:pt x="770" y="3666"/>
                  </a:lnTo>
                  <a:lnTo>
                    <a:pt x="768" y="3654"/>
                  </a:lnTo>
                  <a:lnTo>
                    <a:pt x="768" y="3642"/>
                  </a:lnTo>
                  <a:lnTo>
                    <a:pt x="772" y="3630"/>
                  </a:lnTo>
                  <a:lnTo>
                    <a:pt x="776" y="3618"/>
                  </a:lnTo>
                  <a:lnTo>
                    <a:pt x="776" y="3618"/>
                  </a:lnTo>
                  <a:lnTo>
                    <a:pt x="786" y="3604"/>
                  </a:lnTo>
                  <a:lnTo>
                    <a:pt x="800" y="3594"/>
                  </a:lnTo>
                  <a:lnTo>
                    <a:pt x="816" y="3588"/>
                  </a:lnTo>
                  <a:lnTo>
                    <a:pt x="832" y="3586"/>
                  </a:lnTo>
                  <a:lnTo>
                    <a:pt x="832" y="3586"/>
                  </a:lnTo>
                  <a:lnTo>
                    <a:pt x="847" y="3584"/>
                  </a:lnTo>
                  <a:lnTo>
                    <a:pt x="1095" y="3522"/>
                  </a:lnTo>
                  <a:lnTo>
                    <a:pt x="1335" y="3522"/>
                  </a:lnTo>
                  <a:close/>
                  <a:moveTo>
                    <a:pt x="640" y="2882"/>
                  </a:moveTo>
                  <a:lnTo>
                    <a:pt x="1023" y="2882"/>
                  </a:lnTo>
                  <a:lnTo>
                    <a:pt x="1023" y="3408"/>
                  </a:lnTo>
                  <a:lnTo>
                    <a:pt x="824" y="3458"/>
                  </a:lnTo>
                  <a:lnTo>
                    <a:pt x="824" y="3458"/>
                  </a:lnTo>
                  <a:lnTo>
                    <a:pt x="806" y="3460"/>
                  </a:lnTo>
                  <a:lnTo>
                    <a:pt x="790" y="3462"/>
                  </a:lnTo>
                  <a:lnTo>
                    <a:pt x="774" y="3466"/>
                  </a:lnTo>
                  <a:lnTo>
                    <a:pt x="758" y="3472"/>
                  </a:lnTo>
                  <a:lnTo>
                    <a:pt x="744" y="3480"/>
                  </a:lnTo>
                  <a:lnTo>
                    <a:pt x="730" y="3488"/>
                  </a:lnTo>
                  <a:lnTo>
                    <a:pt x="716" y="3498"/>
                  </a:lnTo>
                  <a:lnTo>
                    <a:pt x="702" y="3508"/>
                  </a:lnTo>
                  <a:lnTo>
                    <a:pt x="576" y="2869"/>
                  </a:lnTo>
                  <a:lnTo>
                    <a:pt x="576" y="2869"/>
                  </a:lnTo>
                  <a:lnTo>
                    <a:pt x="590" y="2875"/>
                  </a:lnTo>
                  <a:lnTo>
                    <a:pt x="608" y="2879"/>
                  </a:lnTo>
                  <a:lnTo>
                    <a:pt x="624" y="2882"/>
                  </a:lnTo>
                  <a:lnTo>
                    <a:pt x="640" y="2882"/>
                  </a:lnTo>
                  <a:lnTo>
                    <a:pt x="640" y="2882"/>
                  </a:lnTo>
                  <a:close/>
                  <a:moveTo>
                    <a:pt x="1215" y="1313"/>
                  </a:moveTo>
                  <a:lnTo>
                    <a:pt x="1215" y="1313"/>
                  </a:lnTo>
                  <a:lnTo>
                    <a:pt x="1217" y="1293"/>
                  </a:lnTo>
                  <a:lnTo>
                    <a:pt x="1223" y="1275"/>
                  </a:lnTo>
                  <a:lnTo>
                    <a:pt x="1231" y="1259"/>
                  </a:lnTo>
                  <a:lnTo>
                    <a:pt x="1243" y="1245"/>
                  </a:lnTo>
                  <a:lnTo>
                    <a:pt x="1257" y="1233"/>
                  </a:lnTo>
                  <a:lnTo>
                    <a:pt x="1273" y="1225"/>
                  </a:lnTo>
                  <a:lnTo>
                    <a:pt x="1291" y="1219"/>
                  </a:lnTo>
                  <a:lnTo>
                    <a:pt x="1311" y="1217"/>
                  </a:lnTo>
                  <a:lnTo>
                    <a:pt x="1311" y="1217"/>
                  </a:lnTo>
                  <a:lnTo>
                    <a:pt x="1331" y="1219"/>
                  </a:lnTo>
                  <a:lnTo>
                    <a:pt x="1349" y="1225"/>
                  </a:lnTo>
                  <a:lnTo>
                    <a:pt x="1365" y="1233"/>
                  </a:lnTo>
                  <a:lnTo>
                    <a:pt x="1379" y="1245"/>
                  </a:lnTo>
                  <a:lnTo>
                    <a:pt x="1391" y="1259"/>
                  </a:lnTo>
                  <a:lnTo>
                    <a:pt x="1399" y="1275"/>
                  </a:lnTo>
                  <a:lnTo>
                    <a:pt x="1405" y="1293"/>
                  </a:lnTo>
                  <a:lnTo>
                    <a:pt x="1407" y="1313"/>
                  </a:lnTo>
                  <a:lnTo>
                    <a:pt x="1407" y="1473"/>
                  </a:lnTo>
                  <a:lnTo>
                    <a:pt x="1215" y="1473"/>
                  </a:lnTo>
                  <a:lnTo>
                    <a:pt x="1215" y="1313"/>
                  </a:lnTo>
                  <a:close/>
                  <a:moveTo>
                    <a:pt x="832" y="128"/>
                  </a:moveTo>
                  <a:lnTo>
                    <a:pt x="1215" y="128"/>
                  </a:lnTo>
                  <a:lnTo>
                    <a:pt x="1215" y="128"/>
                  </a:lnTo>
                  <a:lnTo>
                    <a:pt x="1235" y="130"/>
                  </a:lnTo>
                  <a:lnTo>
                    <a:pt x="1253" y="132"/>
                  </a:lnTo>
                  <a:lnTo>
                    <a:pt x="1273" y="136"/>
                  </a:lnTo>
                  <a:lnTo>
                    <a:pt x="1289" y="144"/>
                  </a:lnTo>
                  <a:lnTo>
                    <a:pt x="1307" y="152"/>
                  </a:lnTo>
                  <a:lnTo>
                    <a:pt x="1323" y="160"/>
                  </a:lnTo>
                  <a:lnTo>
                    <a:pt x="1337" y="172"/>
                  </a:lnTo>
                  <a:lnTo>
                    <a:pt x="1351" y="184"/>
                  </a:lnTo>
                  <a:lnTo>
                    <a:pt x="1363" y="198"/>
                  </a:lnTo>
                  <a:lnTo>
                    <a:pt x="1375" y="212"/>
                  </a:lnTo>
                  <a:lnTo>
                    <a:pt x="1383" y="228"/>
                  </a:lnTo>
                  <a:lnTo>
                    <a:pt x="1391" y="246"/>
                  </a:lnTo>
                  <a:lnTo>
                    <a:pt x="1399" y="262"/>
                  </a:lnTo>
                  <a:lnTo>
                    <a:pt x="1403" y="282"/>
                  </a:lnTo>
                  <a:lnTo>
                    <a:pt x="1405" y="300"/>
                  </a:lnTo>
                  <a:lnTo>
                    <a:pt x="1407" y="320"/>
                  </a:lnTo>
                  <a:lnTo>
                    <a:pt x="1407" y="384"/>
                  </a:lnTo>
                  <a:lnTo>
                    <a:pt x="1331" y="282"/>
                  </a:lnTo>
                  <a:lnTo>
                    <a:pt x="1331" y="282"/>
                  </a:lnTo>
                  <a:lnTo>
                    <a:pt x="1319" y="270"/>
                  </a:lnTo>
                  <a:lnTo>
                    <a:pt x="1307" y="262"/>
                  </a:lnTo>
                  <a:lnTo>
                    <a:pt x="1293" y="258"/>
                  </a:lnTo>
                  <a:lnTo>
                    <a:pt x="1279" y="256"/>
                  </a:lnTo>
                  <a:lnTo>
                    <a:pt x="895" y="256"/>
                  </a:lnTo>
                  <a:lnTo>
                    <a:pt x="895" y="256"/>
                  </a:lnTo>
                  <a:lnTo>
                    <a:pt x="883" y="254"/>
                  </a:lnTo>
                  <a:lnTo>
                    <a:pt x="871" y="250"/>
                  </a:lnTo>
                  <a:lnTo>
                    <a:pt x="859" y="246"/>
                  </a:lnTo>
                  <a:lnTo>
                    <a:pt x="849" y="238"/>
                  </a:lnTo>
                  <a:lnTo>
                    <a:pt x="841" y="228"/>
                  </a:lnTo>
                  <a:lnTo>
                    <a:pt x="837" y="216"/>
                  </a:lnTo>
                  <a:lnTo>
                    <a:pt x="833" y="204"/>
                  </a:lnTo>
                  <a:lnTo>
                    <a:pt x="832" y="192"/>
                  </a:lnTo>
                  <a:lnTo>
                    <a:pt x="832" y="128"/>
                  </a:lnTo>
                  <a:close/>
                  <a:moveTo>
                    <a:pt x="959" y="896"/>
                  </a:moveTo>
                  <a:lnTo>
                    <a:pt x="959" y="704"/>
                  </a:lnTo>
                  <a:lnTo>
                    <a:pt x="959" y="704"/>
                  </a:lnTo>
                  <a:lnTo>
                    <a:pt x="957" y="692"/>
                  </a:lnTo>
                  <a:lnTo>
                    <a:pt x="953" y="680"/>
                  </a:lnTo>
                  <a:lnTo>
                    <a:pt x="949" y="668"/>
                  </a:lnTo>
                  <a:lnTo>
                    <a:pt x="941" y="658"/>
                  </a:lnTo>
                  <a:lnTo>
                    <a:pt x="931" y="650"/>
                  </a:lnTo>
                  <a:lnTo>
                    <a:pt x="919" y="646"/>
                  </a:lnTo>
                  <a:lnTo>
                    <a:pt x="907" y="642"/>
                  </a:lnTo>
                  <a:lnTo>
                    <a:pt x="895" y="640"/>
                  </a:lnTo>
                  <a:lnTo>
                    <a:pt x="855" y="640"/>
                  </a:lnTo>
                  <a:lnTo>
                    <a:pt x="941" y="384"/>
                  </a:lnTo>
                  <a:lnTo>
                    <a:pt x="1247" y="384"/>
                  </a:lnTo>
                  <a:lnTo>
                    <a:pt x="1407" y="598"/>
                  </a:lnTo>
                  <a:lnTo>
                    <a:pt x="1407" y="1089"/>
                  </a:lnTo>
                  <a:lnTo>
                    <a:pt x="1151" y="1089"/>
                  </a:lnTo>
                  <a:lnTo>
                    <a:pt x="1151" y="961"/>
                  </a:lnTo>
                  <a:lnTo>
                    <a:pt x="1151" y="961"/>
                  </a:lnTo>
                  <a:lnTo>
                    <a:pt x="1149" y="948"/>
                  </a:lnTo>
                  <a:lnTo>
                    <a:pt x="1145" y="936"/>
                  </a:lnTo>
                  <a:lnTo>
                    <a:pt x="1141" y="924"/>
                  </a:lnTo>
                  <a:lnTo>
                    <a:pt x="1133" y="914"/>
                  </a:lnTo>
                  <a:lnTo>
                    <a:pt x="1123" y="906"/>
                  </a:lnTo>
                  <a:lnTo>
                    <a:pt x="1111" y="902"/>
                  </a:lnTo>
                  <a:lnTo>
                    <a:pt x="1099" y="898"/>
                  </a:lnTo>
                  <a:lnTo>
                    <a:pt x="1087" y="896"/>
                  </a:lnTo>
                  <a:lnTo>
                    <a:pt x="959" y="896"/>
                  </a:lnTo>
                  <a:close/>
                  <a:moveTo>
                    <a:pt x="959" y="1617"/>
                  </a:moveTo>
                  <a:lnTo>
                    <a:pt x="959" y="1617"/>
                  </a:lnTo>
                  <a:lnTo>
                    <a:pt x="959" y="1589"/>
                  </a:lnTo>
                  <a:lnTo>
                    <a:pt x="961" y="1563"/>
                  </a:lnTo>
                  <a:lnTo>
                    <a:pt x="969" y="1511"/>
                  </a:lnTo>
                  <a:lnTo>
                    <a:pt x="979" y="1459"/>
                  </a:lnTo>
                  <a:lnTo>
                    <a:pt x="995" y="1411"/>
                  </a:lnTo>
                  <a:lnTo>
                    <a:pt x="1017" y="1361"/>
                  </a:lnTo>
                  <a:lnTo>
                    <a:pt x="1041" y="1315"/>
                  </a:lnTo>
                  <a:lnTo>
                    <a:pt x="1071" y="1271"/>
                  </a:lnTo>
                  <a:lnTo>
                    <a:pt x="1087" y="1251"/>
                  </a:lnTo>
                  <a:lnTo>
                    <a:pt x="1103" y="1229"/>
                  </a:lnTo>
                  <a:lnTo>
                    <a:pt x="1103" y="1229"/>
                  </a:lnTo>
                  <a:lnTo>
                    <a:pt x="1097" y="1249"/>
                  </a:lnTo>
                  <a:lnTo>
                    <a:pt x="1091" y="1271"/>
                  </a:lnTo>
                  <a:lnTo>
                    <a:pt x="1089" y="1291"/>
                  </a:lnTo>
                  <a:lnTo>
                    <a:pt x="1087" y="1313"/>
                  </a:lnTo>
                  <a:lnTo>
                    <a:pt x="1087" y="1863"/>
                  </a:lnTo>
                  <a:lnTo>
                    <a:pt x="959" y="1873"/>
                  </a:lnTo>
                  <a:lnTo>
                    <a:pt x="959" y="1617"/>
                  </a:lnTo>
                  <a:close/>
                  <a:moveTo>
                    <a:pt x="1279" y="2177"/>
                  </a:moveTo>
                  <a:lnTo>
                    <a:pt x="448" y="2177"/>
                  </a:lnTo>
                  <a:lnTo>
                    <a:pt x="448" y="2177"/>
                  </a:lnTo>
                  <a:lnTo>
                    <a:pt x="438" y="2177"/>
                  </a:lnTo>
                  <a:lnTo>
                    <a:pt x="428" y="2181"/>
                  </a:lnTo>
                  <a:lnTo>
                    <a:pt x="246" y="2241"/>
                  </a:lnTo>
                  <a:lnTo>
                    <a:pt x="192" y="2241"/>
                  </a:lnTo>
                  <a:lnTo>
                    <a:pt x="192" y="2153"/>
                  </a:lnTo>
                  <a:lnTo>
                    <a:pt x="402" y="2047"/>
                  </a:lnTo>
                  <a:lnTo>
                    <a:pt x="1157" y="1985"/>
                  </a:lnTo>
                  <a:lnTo>
                    <a:pt x="1157" y="1985"/>
                  </a:lnTo>
                  <a:lnTo>
                    <a:pt x="1169" y="1983"/>
                  </a:lnTo>
                  <a:lnTo>
                    <a:pt x="1179" y="1979"/>
                  </a:lnTo>
                  <a:lnTo>
                    <a:pt x="1189" y="1973"/>
                  </a:lnTo>
                  <a:lnTo>
                    <a:pt x="1199" y="1965"/>
                  </a:lnTo>
                  <a:lnTo>
                    <a:pt x="1205" y="1955"/>
                  </a:lnTo>
                  <a:lnTo>
                    <a:pt x="1211" y="1945"/>
                  </a:lnTo>
                  <a:lnTo>
                    <a:pt x="1213" y="1933"/>
                  </a:lnTo>
                  <a:lnTo>
                    <a:pt x="1215" y="1921"/>
                  </a:lnTo>
                  <a:lnTo>
                    <a:pt x="1215" y="1601"/>
                  </a:lnTo>
                  <a:lnTo>
                    <a:pt x="1407" y="1601"/>
                  </a:lnTo>
                  <a:lnTo>
                    <a:pt x="1407" y="2049"/>
                  </a:lnTo>
                  <a:lnTo>
                    <a:pt x="1407" y="2049"/>
                  </a:lnTo>
                  <a:lnTo>
                    <a:pt x="1407" y="2063"/>
                  </a:lnTo>
                  <a:lnTo>
                    <a:pt x="1405" y="2075"/>
                  </a:lnTo>
                  <a:lnTo>
                    <a:pt x="1401" y="2087"/>
                  </a:lnTo>
                  <a:lnTo>
                    <a:pt x="1397" y="2099"/>
                  </a:lnTo>
                  <a:lnTo>
                    <a:pt x="1391" y="2109"/>
                  </a:lnTo>
                  <a:lnTo>
                    <a:pt x="1385" y="2121"/>
                  </a:lnTo>
                  <a:lnTo>
                    <a:pt x="1369" y="2139"/>
                  </a:lnTo>
                  <a:lnTo>
                    <a:pt x="1351" y="2155"/>
                  </a:lnTo>
                  <a:lnTo>
                    <a:pt x="1339" y="2161"/>
                  </a:lnTo>
                  <a:lnTo>
                    <a:pt x="1329" y="2167"/>
                  </a:lnTo>
                  <a:lnTo>
                    <a:pt x="1317" y="2171"/>
                  </a:lnTo>
                  <a:lnTo>
                    <a:pt x="1305" y="2175"/>
                  </a:lnTo>
                  <a:lnTo>
                    <a:pt x="1293" y="2177"/>
                  </a:lnTo>
                  <a:lnTo>
                    <a:pt x="1279" y="2177"/>
                  </a:lnTo>
                  <a:lnTo>
                    <a:pt x="1279" y="2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50" name="Прямая со стрелкой 49">
            <a:extLst>
              <a:ext uri="{FF2B5EF4-FFF2-40B4-BE49-F238E27FC236}">
                <a16:creationId xmlns="" xmlns:a16="http://schemas.microsoft.com/office/drawing/2014/main" id="{4B32063B-EE9F-7042-BCF4-010B0B559130}"/>
              </a:ext>
            </a:extLst>
          </p:cNvPr>
          <p:cNvCxnSpPr>
            <a:cxnSpLocks/>
          </p:cNvCxnSpPr>
          <p:nvPr/>
        </p:nvCxnSpPr>
        <p:spPr>
          <a:xfrm>
            <a:off x="7495424" y="3971157"/>
            <a:ext cx="683799" cy="0"/>
          </a:xfrm>
          <a:prstGeom prst="straightConnector1">
            <a:avLst/>
          </a:prstGeom>
          <a:noFill/>
          <a:ln w="5715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52" name="Скругленный прямоугольник 51">
            <a:extLst>
              <a:ext uri="{FF2B5EF4-FFF2-40B4-BE49-F238E27FC236}">
                <a16:creationId xmlns="" xmlns:a16="http://schemas.microsoft.com/office/drawing/2014/main" id="{2AFEC9D7-5F14-F540-90A3-FCA08C72C450}"/>
              </a:ext>
            </a:extLst>
          </p:cNvPr>
          <p:cNvSpPr/>
          <p:nvPr/>
        </p:nvSpPr>
        <p:spPr>
          <a:xfrm>
            <a:off x="8519631" y="1565989"/>
            <a:ext cx="2475583" cy="885249"/>
          </a:xfrm>
          <a:prstGeom prst="roundRect">
            <a:avLst>
              <a:gd name="adj" fmla="val 10032"/>
            </a:avLst>
          </a:prstGeom>
          <a:noFill/>
          <a:ln>
            <a:noFill/>
          </a:ln>
        </p:spPr>
        <p:txBody>
          <a:bodyPr spcFirstLastPara="1" wrap="square" lIns="69244" tIns="69244" rIns="69244" bIns="69244" rtlCol="0" anchor="ctr" anchorCtr="0">
            <a:spAutoFit/>
          </a:bodyPr>
          <a:lstStyle/>
          <a:p>
            <a:pPr lvl="0">
              <a:buClr>
                <a:srgbClr val="000000"/>
              </a:buClr>
              <a:buSzPts val="3300"/>
              <a:defRPr/>
            </a:pPr>
            <a:r>
              <a:rPr lang="ru-RU" sz="1132" b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  <a:sym typeface="IBM Plex Mono"/>
              </a:rPr>
              <a:t>Диспансерное наблюдение </a:t>
            </a:r>
            <a:br>
              <a:rPr lang="ru-RU" sz="1132" b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  <a:sym typeface="IBM Plex Mono"/>
              </a:rPr>
            </a:br>
            <a:r>
              <a:rPr lang="ru-RU" sz="1132" b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  <a:sym typeface="IBM Plex Mono"/>
              </a:rPr>
              <a:t>в кабинете/отделении медицинской профилактики, Центре здоровья</a:t>
            </a: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="" xmlns:a16="http://schemas.microsoft.com/office/drawing/2014/main" id="{2AFEC9D7-5F14-F540-90A3-FCA08C72C450}"/>
              </a:ext>
            </a:extLst>
          </p:cNvPr>
          <p:cNvSpPr/>
          <p:nvPr/>
        </p:nvSpPr>
        <p:spPr>
          <a:xfrm>
            <a:off x="8592204" y="3431319"/>
            <a:ext cx="2512743" cy="700926"/>
          </a:xfrm>
          <a:prstGeom prst="roundRect">
            <a:avLst>
              <a:gd name="adj" fmla="val 10032"/>
            </a:avLst>
          </a:prstGeom>
          <a:noFill/>
          <a:ln>
            <a:noFill/>
          </a:ln>
        </p:spPr>
        <p:txBody>
          <a:bodyPr spcFirstLastPara="1" wrap="square" lIns="69244" tIns="69244" rIns="69244" bIns="69244" rtlCol="0" anchor="ctr" anchorCtr="0">
            <a:spAutoFit/>
          </a:bodyPr>
          <a:lstStyle/>
          <a:p>
            <a:pPr>
              <a:buClr>
                <a:srgbClr val="000000"/>
              </a:buClr>
              <a:buSzPts val="3300"/>
              <a:defRPr/>
            </a:pPr>
            <a:r>
              <a:rPr lang="ru-RU" sz="1132" b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  <a:sym typeface="IBM Plex Mono"/>
              </a:rPr>
              <a:t>Диспансерное наблюдение участковым терапевтом, </a:t>
            </a:r>
            <a:br>
              <a:rPr lang="ru-RU" sz="1132" b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  <a:sym typeface="IBM Plex Mono"/>
              </a:rPr>
            </a:br>
            <a:r>
              <a:rPr lang="ru-RU" sz="1132" b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  <a:sym typeface="IBM Plex Mono"/>
              </a:rPr>
              <a:t>при необходимости оказание </a:t>
            </a:r>
          </a:p>
        </p:txBody>
      </p:sp>
      <p:cxnSp>
        <p:nvCxnSpPr>
          <p:cNvPr id="57" name="Прямая со стрелкой 56">
            <a:extLst>
              <a:ext uri="{FF2B5EF4-FFF2-40B4-BE49-F238E27FC236}">
                <a16:creationId xmlns="" xmlns:a16="http://schemas.microsoft.com/office/drawing/2014/main" id="{4B32063B-EE9F-7042-BCF4-010B0B559130}"/>
              </a:ext>
            </a:extLst>
          </p:cNvPr>
          <p:cNvCxnSpPr>
            <a:cxnSpLocks/>
          </p:cNvCxnSpPr>
          <p:nvPr/>
        </p:nvCxnSpPr>
        <p:spPr>
          <a:xfrm>
            <a:off x="6813741" y="3743043"/>
            <a:ext cx="683799" cy="0"/>
          </a:xfrm>
          <a:prstGeom prst="straightConnector1">
            <a:avLst/>
          </a:prstGeom>
          <a:noFill/>
          <a:ln w="5715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  <a:tailEnd type="none"/>
          </a:ln>
          <a:effectLst/>
        </p:spPr>
      </p:cxnSp>
      <p:cxnSp>
        <p:nvCxnSpPr>
          <p:cNvPr id="58" name="Прямая со стрелкой 57">
            <a:extLst>
              <a:ext uri="{FF2B5EF4-FFF2-40B4-BE49-F238E27FC236}">
                <a16:creationId xmlns="" xmlns:a16="http://schemas.microsoft.com/office/drawing/2014/main" id="{4B32063B-EE9F-7042-BCF4-010B0B559130}"/>
              </a:ext>
            </a:extLst>
          </p:cNvPr>
          <p:cNvCxnSpPr>
            <a:cxnSpLocks/>
          </p:cNvCxnSpPr>
          <p:nvPr/>
        </p:nvCxnSpPr>
        <p:spPr>
          <a:xfrm>
            <a:off x="6813741" y="4202148"/>
            <a:ext cx="683799" cy="0"/>
          </a:xfrm>
          <a:prstGeom prst="straightConnector1">
            <a:avLst/>
          </a:prstGeom>
          <a:noFill/>
          <a:ln w="5715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  <a:tailEnd type="none"/>
          </a:ln>
          <a:effectLst/>
        </p:spPr>
      </p:cxnSp>
      <p:cxnSp>
        <p:nvCxnSpPr>
          <p:cNvPr id="59" name="Прямая со стрелкой 58">
            <a:extLst>
              <a:ext uri="{FF2B5EF4-FFF2-40B4-BE49-F238E27FC236}">
                <a16:creationId xmlns="" xmlns:a16="http://schemas.microsoft.com/office/drawing/2014/main" id="{4B32063B-EE9F-7042-BCF4-010B0B559130}"/>
              </a:ext>
            </a:extLst>
          </p:cNvPr>
          <p:cNvCxnSpPr>
            <a:cxnSpLocks/>
          </p:cNvCxnSpPr>
          <p:nvPr/>
        </p:nvCxnSpPr>
        <p:spPr>
          <a:xfrm>
            <a:off x="6813741" y="3267868"/>
            <a:ext cx="683799" cy="0"/>
          </a:xfrm>
          <a:prstGeom prst="straightConnector1">
            <a:avLst/>
          </a:prstGeom>
          <a:noFill/>
          <a:ln w="5715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  <a:tailEnd type="none"/>
          </a:ln>
          <a:effectLst/>
        </p:spPr>
      </p:cxnSp>
      <p:cxnSp>
        <p:nvCxnSpPr>
          <p:cNvPr id="61" name="Прямая со стрелкой 60">
            <a:extLst>
              <a:ext uri="{FF2B5EF4-FFF2-40B4-BE49-F238E27FC236}">
                <a16:creationId xmlns="" xmlns:a16="http://schemas.microsoft.com/office/drawing/2014/main" id="{4B32063B-EE9F-7042-BCF4-010B0B559130}"/>
              </a:ext>
            </a:extLst>
          </p:cNvPr>
          <p:cNvCxnSpPr>
            <a:cxnSpLocks/>
          </p:cNvCxnSpPr>
          <p:nvPr/>
        </p:nvCxnSpPr>
        <p:spPr>
          <a:xfrm>
            <a:off x="7495424" y="3715096"/>
            <a:ext cx="501" cy="512122"/>
          </a:xfrm>
          <a:prstGeom prst="straightConnector1">
            <a:avLst/>
          </a:prstGeom>
          <a:noFill/>
          <a:ln w="5715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  <a:tailEnd type="none"/>
          </a:ln>
          <a:effectLst/>
        </p:spPr>
      </p:cxnSp>
      <p:cxnSp>
        <p:nvCxnSpPr>
          <p:cNvPr id="70" name="Прямая со стрелкой 69">
            <a:extLst>
              <a:ext uri="{FF2B5EF4-FFF2-40B4-BE49-F238E27FC236}">
                <a16:creationId xmlns="" xmlns:a16="http://schemas.microsoft.com/office/drawing/2014/main" id="{4B32063B-EE9F-7042-BCF4-010B0B559130}"/>
              </a:ext>
            </a:extLst>
          </p:cNvPr>
          <p:cNvCxnSpPr>
            <a:cxnSpLocks/>
          </p:cNvCxnSpPr>
          <p:nvPr/>
        </p:nvCxnSpPr>
        <p:spPr>
          <a:xfrm>
            <a:off x="7495925" y="1989126"/>
            <a:ext cx="0" cy="1297227"/>
          </a:xfrm>
          <a:prstGeom prst="straightConnector1">
            <a:avLst/>
          </a:prstGeom>
          <a:noFill/>
          <a:ln w="5715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  <a:tailEnd type="none"/>
          </a:ln>
          <a:effectLst/>
        </p:spPr>
      </p:cxnSp>
      <p:cxnSp>
        <p:nvCxnSpPr>
          <p:cNvPr id="72" name="Прямая со стрелкой 71">
            <a:extLst>
              <a:ext uri="{FF2B5EF4-FFF2-40B4-BE49-F238E27FC236}">
                <a16:creationId xmlns="" xmlns:a16="http://schemas.microsoft.com/office/drawing/2014/main" id="{4B32063B-EE9F-7042-BCF4-010B0B559130}"/>
              </a:ext>
            </a:extLst>
          </p:cNvPr>
          <p:cNvCxnSpPr>
            <a:cxnSpLocks/>
          </p:cNvCxnSpPr>
          <p:nvPr/>
        </p:nvCxnSpPr>
        <p:spPr>
          <a:xfrm>
            <a:off x="7495424" y="2017382"/>
            <a:ext cx="683799" cy="0"/>
          </a:xfrm>
          <a:prstGeom prst="straightConnector1">
            <a:avLst/>
          </a:prstGeom>
          <a:noFill/>
          <a:ln w="5715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" name="Прямоугольник 1"/>
          <p:cNvSpPr/>
          <p:nvPr/>
        </p:nvSpPr>
        <p:spPr>
          <a:xfrm>
            <a:off x="3002312" y="4994500"/>
            <a:ext cx="6718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ts val="3300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  <a:sym typeface="IBM Plex Mono"/>
              </a:rPr>
              <a:t>Оказание специализированной медицинской помощи</a:t>
            </a:r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="" xmlns:a16="http://schemas.microsoft.com/office/drawing/2014/main" id="{CDE2D1B2-FFFF-8C40-B545-C86FE7BDD417}"/>
              </a:ext>
            </a:extLst>
          </p:cNvPr>
          <p:cNvSpPr/>
          <p:nvPr/>
        </p:nvSpPr>
        <p:spPr>
          <a:xfrm>
            <a:off x="2981367" y="4942455"/>
            <a:ext cx="6815482" cy="571997"/>
          </a:xfrm>
          <a:prstGeom prst="roundRect">
            <a:avLst>
              <a:gd name="adj" fmla="val 12282"/>
            </a:avLst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9" b="0" i="0" u="none" strike="noStrike" kern="0" cap="none" spc="0" normalizeH="0" baseline="0" noProof="0" dirty="0">
              <a:ln>
                <a:noFill/>
              </a:ln>
              <a:solidFill>
                <a:srgbClr val="12223C"/>
              </a:solidFill>
              <a:effectLst/>
              <a:uLnTx/>
              <a:uFillTx/>
              <a:latin typeface="Tahoma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="" xmlns:a16="http://schemas.microsoft.com/office/drawing/2014/main" id="{4B32063B-EE9F-7042-BCF4-010B0B559130}"/>
              </a:ext>
            </a:extLst>
          </p:cNvPr>
          <p:cNvCxnSpPr>
            <a:cxnSpLocks/>
          </p:cNvCxnSpPr>
          <p:nvPr/>
        </p:nvCxnSpPr>
        <p:spPr>
          <a:xfrm flipH="1">
            <a:off x="5468944" y="4599479"/>
            <a:ext cx="1" cy="428296"/>
          </a:xfrm>
          <a:prstGeom prst="straightConnector1">
            <a:avLst/>
          </a:prstGeom>
          <a:noFill/>
          <a:ln w="5715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7" name="Прямая со стрелкой 46">
            <a:extLst>
              <a:ext uri="{FF2B5EF4-FFF2-40B4-BE49-F238E27FC236}">
                <a16:creationId xmlns="" xmlns:a16="http://schemas.microsoft.com/office/drawing/2014/main" id="{4B32063B-EE9F-7042-BCF4-010B0B559130}"/>
              </a:ext>
            </a:extLst>
          </p:cNvPr>
          <p:cNvCxnSpPr>
            <a:cxnSpLocks/>
          </p:cNvCxnSpPr>
          <p:nvPr/>
        </p:nvCxnSpPr>
        <p:spPr>
          <a:xfrm>
            <a:off x="9265445" y="4343400"/>
            <a:ext cx="14929" cy="722329"/>
          </a:xfrm>
          <a:prstGeom prst="straightConnector1">
            <a:avLst/>
          </a:prstGeom>
          <a:noFill/>
          <a:ln w="5715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51" name="Прямоугольник 50"/>
          <p:cNvSpPr/>
          <p:nvPr/>
        </p:nvSpPr>
        <p:spPr>
          <a:xfrm>
            <a:off x="4960007" y="5990822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ts val="3300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  <a:sym typeface="IBM Plex Mono"/>
              </a:rPr>
              <a:t>Реабилитация</a:t>
            </a:r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="" xmlns:a16="http://schemas.microsoft.com/office/drawing/2014/main" id="{CDE2D1B2-FFFF-8C40-B545-C86FE7BDD417}"/>
              </a:ext>
            </a:extLst>
          </p:cNvPr>
          <p:cNvSpPr/>
          <p:nvPr/>
        </p:nvSpPr>
        <p:spPr>
          <a:xfrm>
            <a:off x="2981367" y="5906942"/>
            <a:ext cx="6815482" cy="571997"/>
          </a:xfrm>
          <a:prstGeom prst="roundRect">
            <a:avLst>
              <a:gd name="adj" fmla="val 12282"/>
            </a:avLst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9" b="0" i="0" u="none" strike="noStrike" kern="0" cap="none" spc="0" normalizeH="0" baseline="0" noProof="0" dirty="0">
              <a:ln>
                <a:noFill/>
              </a:ln>
              <a:solidFill>
                <a:srgbClr val="12223C"/>
              </a:solidFill>
              <a:effectLst/>
              <a:uLnTx/>
              <a:uFillTx/>
              <a:latin typeface="Tahoma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55" name="Прямая со стрелкой 54">
            <a:extLst>
              <a:ext uri="{FF2B5EF4-FFF2-40B4-BE49-F238E27FC236}">
                <a16:creationId xmlns="" xmlns:a16="http://schemas.microsoft.com/office/drawing/2014/main" id="{4B32063B-EE9F-7042-BCF4-010B0B559130}"/>
              </a:ext>
            </a:extLst>
          </p:cNvPr>
          <p:cNvCxnSpPr>
            <a:cxnSpLocks/>
          </p:cNvCxnSpPr>
          <p:nvPr/>
        </p:nvCxnSpPr>
        <p:spPr>
          <a:xfrm flipH="1">
            <a:off x="6361565" y="5528199"/>
            <a:ext cx="2" cy="364995"/>
          </a:xfrm>
          <a:prstGeom prst="straightConnector1">
            <a:avLst/>
          </a:prstGeom>
          <a:noFill/>
          <a:ln w="5715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3539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YQB4Qahh4YMTRNjOoNN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hHeTdZAjkKcM8j0Ogu_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65rNLTK0M_a2jrSyeEJ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EIj9rz7urCLoYpssGHj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0070C0"/>
      </a:dk2>
      <a:lt2>
        <a:srgbClr val="FFFFFF"/>
      </a:lt2>
      <a:accent1>
        <a:srgbClr val="0070C0"/>
      </a:accent1>
      <a:accent2>
        <a:srgbClr val="F03C46"/>
      </a:accent2>
      <a:accent3>
        <a:srgbClr val="92D050"/>
      </a:accent3>
      <a:accent4>
        <a:srgbClr val="8064A2"/>
      </a:accent4>
      <a:accent5>
        <a:srgbClr val="31859B"/>
      </a:accent5>
      <a:accent6>
        <a:srgbClr val="F79646"/>
      </a:accent6>
      <a:hlink>
        <a:srgbClr val="0000BF"/>
      </a:hlink>
      <a:folHlink>
        <a:srgbClr val="5F0060"/>
      </a:folHlink>
    </a:clrScheme>
    <a:fontScheme name="Другая 3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Национальные проекты 2020">
  <a:themeElements>
    <a:clrScheme name="Другая 9">
      <a:dk1>
        <a:srgbClr val="084F91"/>
      </a:dk1>
      <a:lt1>
        <a:srgbClr val="FFFFFF"/>
      </a:lt1>
      <a:dk2>
        <a:srgbClr val="FFFFFF"/>
      </a:dk2>
      <a:lt2>
        <a:srgbClr val="271D70"/>
      </a:lt2>
      <a:accent1>
        <a:srgbClr val="5C9DD4"/>
      </a:accent1>
      <a:accent2>
        <a:srgbClr val="DA124A"/>
      </a:accent2>
      <a:accent3>
        <a:srgbClr val="7F7F7F"/>
      </a:accent3>
      <a:accent4>
        <a:srgbClr val="BFBFBF"/>
      </a:accent4>
      <a:accent5>
        <a:srgbClr val="4472C4"/>
      </a:accent5>
      <a:accent6>
        <a:srgbClr val="8FBCE1"/>
      </a:accent6>
      <a:hlink>
        <a:srgbClr val="084F91"/>
      </a:hlink>
      <a:folHlink>
        <a:srgbClr val="5C9DD4"/>
      </a:folHlink>
    </a:clrScheme>
    <a:fontScheme name="Другая 2">
      <a:majorFont>
        <a:latin typeface="Roboto"/>
        <a:ea typeface=""/>
        <a:cs typeface=""/>
      </a:majorFont>
      <a:minorFont>
        <a:latin typeface="Roboto Thi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Национальные проекты 2020" id="{C6FAE501-0FEA-410A-9642-698EADDED84D}" vid="{D110D741-C2A6-4C5E-8FFD-112C78F8F772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5400</TotalTime>
  <Words>435</Words>
  <Application>Microsoft Office PowerPoint</Application>
  <PresentationFormat>Широкоэкранный</PresentationFormat>
  <Paragraphs>120</Paragraphs>
  <Slides>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7" baseType="lpstr">
      <vt:lpstr>Arial</vt:lpstr>
      <vt:lpstr>Calibri</vt:lpstr>
      <vt:lpstr>Calibri Light</vt:lpstr>
      <vt:lpstr>IBM Plex Mono</vt:lpstr>
      <vt:lpstr>PF DinDisplay Pro</vt:lpstr>
      <vt:lpstr>Roboto</vt:lpstr>
      <vt:lpstr>Roboto Thin</vt:lpstr>
      <vt:lpstr>Segoe UI</vt:lpstr>
      <vt:lpstr>Tahoma</vt:lpstr>
      <vt:lpstr>Times New Roman</vt:lpstr>
      <vt:lpstr>2_Тема Office</vt:lpstr>
      <vt:lpstr>2_Национальные проекты 2020</vt:lpstr>
      <vt:lpstr>Слайд think-cell</vt:lpstr>
      <vt:lpstr>Презентация PowerPoint</vt:lpstr>
      <vt:lpstr>ВНЕСЕНИЕ ИЗМЕНЕНИЙ В ПРИКАЗ от 13.03.20219 № 124н </vt:lpstr>
      <vt:lpstr>Презентация PowerPoint</vt:lpstr>
      <vt:lpstr>РЕАЛИЗАЦИЯ УГЛУБЛЕННОЙ ПРОГРАММЫ ПРОФИЛАКТИЧЕСКОГО МЕДИЦИНСКОГО ОСМОТРА И ДИСПАНСЕРИЗАЦИИ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Алборова Сабина Казбековна</dc:creator>
  <cp:lastModifiedBy>Питанова Марина Викторовна</cp:lastModifiedBy>
  <cp:revision>592</cp:revision>
  <cp:lastPrinted>2021-05-31T20:10:11Z</cp:lastPrinted>
  <dcterms:created xsi:type="dcterms:W3CDTF">2020-07-17T11:07:08Z</dcterms:created>
  <dcterms:modified xsi:type="dcterms:W3CDTF">2021-06-08T12:33:04Z</dcterms:modified>
</cp:coreProperties>
</file>